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 id="2147483834" r:id="rId2"/>
  </p:sldMasterIdLst>
  <p:notesMasterIdLst>
    <p:notesMasterId r:id="rId47"/>
  </p:notesMasterIdLst>
  <p:sldIdLst>
    <p:sldId id="256" r:id="rId3"/>
    <p:sldId id="310" r:id="rId4"/>
    <p:sldId id="309" r:id="rId5"/>
    <p:sldId id="288" r:id="rId6"/>
    <p:sldId id="289" r:id="rId7"/>
    <p:sldId id="276" r:id="rId8"/>
    <p:sldId id="268" r:id="rId9"/>
    <p:sldId id="258" r:id="rId10"/>
    <p:sldId id="262" r:id="rId11"/>
    <p:sldId id="277" r:id="rId12"/>
    <p:sldId id="260" r:id="rId13"/>
    <p:sldId id="298" r:id="rId14"/>
    <p:sldId id="302" r:id="rId15"/>
    <p:sldId id="300" r:id="rId16"/>
    <p:sldId id="267" r:id="rId17"/>
    <p:sldId id="324" r:id="rId18"/>
    <p:sldId id="325" r:id="rId19"/>
    <p:sldId id="326" r:id="rId20"/>
    <p:sldId id="279" r:id="rId21"/>
    <p:sldId id="322" r:id="rId22"/>
    <p:sldId id="265" r:id="rId23"/>
    <p:sldId id="327" r:id="rId24"/>
    <p:sldId id="311" r:id="rId25"/>
    <p:sldId id="299" r:id="rId26"/>
    <p:sldId id="312" r:id="rId27"/>
    <p:sldId id="313" r:id="rId28"/>
    <p:sldId id="314" r:id="rId29"/>
    <p:sldId id="315" r:id="rId30"/>
    <p:sldId id="318" r:id="rId31"/>
    <p:sldId id="319" r:id="rId32"/>
    <p:sldId id="271" r:id="rId33"/>
    <p:sldId id="264" r:id="rId34"/>
    <p:sldId id="316" r:id="rId35"/>
    <p:sldId id="317" r:id="rId36"/>
    <p:sldId id="320" r:id="rId37"/>
    <p:sldId id="321" r:id="rId38"/>
    <p:sldId id="266" r:id="rId39"/>
    <p:sldId id="305" r:id="rId40"/>
    <p:sldId id="308" r:id="rId41"/>
    <p:sldId id="270" r:id="rId42"/>
    <p:sldId id="292" r:id="rId43"/>
    <p:sldId id="294" r:id="rId44"/>
    <p:sldId id="295" r:id="rId45"/>
    <p:sldId id="29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B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1"/>
    <p:restoredTop sz="89384"/>
  </p:normalViewPr>
  <p:slideViewPr>
    <p:cSldViewPr snapToGrid="0">
      <p:cViewPr varScale="1">
        <p:scale>
          <a:sx n="135" d="100"/>
          <a:sy n="135" d="100"/>
        </p:scale>
        <p:origin x="208"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37678-A5FA-1646-BB0F-FCF8DF53A8A9}" type="datetimeFigureOut">
              <a:rPr lang="en-AU" smtClean="0"/>
              <a:t>14/11/2023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32FD8-BEF5-F948-97BC-38CD14E8A39C}" type="slidenum">
              <a:rPr lang="en-AU" smtClean="0"/>
              <a:t>‹Nº›</a:t>
            </a:fld>
            <a:endParaRPr lang="en-AU"/>
          </a:p>
        </p:txBody>
      </p:sp>
    </p:spTree>
    <p:extLst>
      <p:ext uri="{BB962C8B-B14F-4D97-AF65-F5344CB8AC3E}">
        <p14:creationId xmlns:p14="http://schemas.microsoft.com/office/powerpoint/2010/main" val="2243925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lantuml.com/"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github.com/plantuml/plantuml-stdlib" TargetMode="External"/><Relationship Id="rId4" Type="http://schemas.openxmlformats.org/officeDocument/2006/relationships/hyperlink" Target="https://crashedmind.github.io/PlantUMLHitchhikersGuide/"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lantuml.com/"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github.com/plantuml/plantuml-stdlib" TargetMode="External"/><Relationship Id="rId4" Type="http://schemas.openxmlformats.org/officeDocument/2006/relationships/hyperlink" Target="https://crashedmind.github.io/PlantUMLHitchhikersGuid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4model.com/"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c4model.com/review/" TargetMode="External"/><Relationship Id="rId5" Type="http://schemas.openxmlformats.org/officeDocument/2006/relationships/hyperlink" Target="https://github.com/plantuml-stdlib/C4-PlantUML" TargetMode="External"/><Relationship Id="rId4" Type="http://schemas.openxmlformats.org/officeDocument/2006/relationships/hyperlink" Target="https://adrianvlupu.github.io/C4-Builder/"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drianvlupu.github.io/C4-Builder/"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pandoc.or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kefranabg/readme-md-generato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kefranabg/readme-md-generato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4</a:t>
            </a:fld>
            <a:endParaRPr lang="en-AU"/>
          </a:p>
        </p:txBody>
      </p:sp>
    </p:spTree>
    <p:extLst>
      <p:ext uri="{BB962C8B-B14F-4D97-AF65-F5344CB8AC3E}">
        <p14:creationId xmlns:p14="http://schemas.microsoft.com/office/powerpoint/2010/main" val="2108814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we start to understand decisions that have been made either through inspection or by talking to the team, we want to capture those</a:t>
            </a:r>
          </a:p>
          <a:p>
            <a:r>
              <a:rPr lang="en-AU" dirty="0"/>
              <a:t>On a new project we want to start with these</a:t>
            </a:r>
          </a:p>
          <a:p>
            <a:r>
              <a:rPr lang="en-AU" dirty="0"/>
              <a:t>Minimise the amount of time revisiting made decisions every time a new person joins</a:t>
            </a:r>
          </a:p>
        </p:txBody>
      </p:sp>
      <p:sp>
        <p:nvSpPr>
          <p:cNvPr id="4" name="Slide Number Placeholder 3"/>
          <p:cNvSpPr>
            <a:spLocks noGrp="1"/>
          </p:cNvSpPr>
          <p:nvPr>
            <p:ph type="sldNum" sz="quarter" idx="5"/>
          </p:nvPr>
        </p:nvSpPr>
        <p:spPr/>
        <p:txBody>
          <a:bodyPr/>
          <a:lstStyle/>
          <a:p>
            <a:fld id="{C2732FD8-BEF5-F948-97BC-38CD14E8A39C}" type="slidenum">
              <a:rPr lang="en-AU" smtClean="0"/>
              <a:t>18</a:t>
            </a:fld>
            <a:endParaRPr lang="en-AU"/>
          </a:p>
        </p:txBody>
      </p:sp>
    </p:spTree>
    <p:extLst>
      <p:ext uri="{BB962C8B-B14F-4D97-AF65-F5344CB8AC3E}">
        <p14:creationId xmlns:p14="http://schemas.microsoft.com/office/powerpoint/2010/main" val="255886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pet hate is having to enlist the opinion of an architect every time you want to extend a solution</a:t>
            </a:r>
          </a:p>
          <a:p>
            <a:r>
              <a:rPr lang="en-AU" dirty="0"/>
              <a:t>Can we come up with some guidelines and principles to help push decision making to the development teams?</a:t>
            </a:r>
          </a:p>
          <a:p>
            <a:r>
              <a:rPr lang="en-AU" dirty="0"/>
              <a:t>Then if something isn’t covered in the architectural principles, consult an architect.</a:t>
            </a:r>
          </a:p>
        </p:txBody>
      </p:sp>
      <p:sp>
        <p:nvSpPr>
          <p:cNvPr id="4" name="Slide Number Placeholder 3"/>
          <p:cNvSpPr>
            <a:spLocks noGrp="1"/>
          </p:cNvSpPr>
          <p:nvPr>
            <p:ph type="sldNum" sz="quarter" idx="5"/>
          </p:nvPr>
        </p:nvSpPr>
        <p:spPr/>
        <p:txBody>
          <a:bodyPr/>
          <a:lstStyle/>
          <a:p>
            <a:fld id="{C2732FD8-BEF5-F948-97BC-38CD14E8A39C}" type="slidenum">
              <a:rPr lang="en-AU" smtClean="0"/>
              <a:t>19</a:t>
            </a:fld>
            <a:endParaRPr lang="en-AU"/>
          </a:p>
        </p:txBody>
      </p:sp>
    </p:spTree>
    <p:extLst>
      <p:ext uri="{BB962C8B-B14F-4D97-AF65-F5344CB8AC3E}">
        <p14:creationId xmlns:p14="http://schemas.microsoft.com/office/powerpoint/2010/main" val="3946833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**Name**: A principle's name should be crisp, resonant, and reflective of its core idea. Think of it as a label that encapsulates its essence in a memorable way.</a:t>
            </a:r>
          </a:p>
          <a:p>
            <a:r>
              <a:rPr lang="en-AU" dirty="0"/>
              <a:t>2. **Statement**: The statement should be clear and concise, avoiding technical jargon when possible. This ensures that the principle is comprehensible and can be consistently applied by everyone, from IT personnel to business executives.</a:t>
            </a:r>
          </a:p>
          <a:p>
            <a:r>
              <a:rPr lang="en-AU" dirty="0"/>
              <a:t>3. **Rationale**: The reasoning behind a principle provides the 'why,' connecting it to tangible business outcomes. It helps stakeholders understand the value and importance of adhering to the principle.</a:t>
            </a:r>
          </a:p>
          <a:p>
            <a:r>
              <a:rPr lang="en-AU" dirty="0"/>
              <a:t>4. **Implications**: Outlining the implications clarifies the expected changes or actions required. It should illuminate the impact on processes, organizational structures, and the </a:t>
            </a:r>
            <a:r>
              <a:rPr lang="en-AU" dirty="0" err="1"/>
              <a:t>behavior</a:t>
            </a:r>
            <a:r>
              <a:rPr lang="en-AU" dirty="0"/>
              <a:t> of teams.</a:t>
            </a:r>
          </a:p>
        </p:txBody>
      </p:sp>
      <p:sp>
        <p:nvSpPr>
          <p:cNvPr id="4" name="Slide Number Placeholder 3"/>
          <p:cNvSpPr>
            <a:spLocks noGrp="1"/>
          </p:cNvSpPr>
          <p:nvPr>
            <p:ph type="sldNum" sz="quarter" idx="5"/>
          </p:nvPr>
        </p:nvSpPr>
        <p:spPr/>
        <p:txBody>
          <a:bodyPr/>
          <a:lstStyle/>
          <a:p>
            <a:fld id="{C2732FD8-BEF5-F948-97BC-38CD14E8A39C}" type="slidenum">
              <a:rPr lang="en-AU" smtClean="0"/>
              <a:t>20</a:t>
            </a:fld>
            <a:endParaRPr lang="en-AU"/>
          </a:p>
        </p:txBody>
      </p:sp>
    </p:spTree>
    <p:extLst>
      <p:ext uri="{BB962C8B-B14F-4D97-AF65-F5344CB8AC3E}">
        <p14:creationId xmlns:p14="http://schemas.microsoft.com/office/powerpoint/2010/main" val="72356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https://plantuml.com/</a:t>
            </a:r>
            <a:endParaRPr lang="en-US" dirty="0"/>
          </a:p>
          <a:p>
            <a:r>
              <a:rPr lang="en-US" dirty="0">
                <a:hlinkClick r:id="rId4"/>
              </a:rPr>
              <a:t>https://crashedmind.github.io/PlantUMLHitchhikersGuide/</a:t>
            </a:r>
            <a:endParaRPr lang="en-US" dirty="0"/>
          </a:p>
          <a:p>
            <a:r>
              <a:rPr lang="en-US" dirty="0">
                <a:hlinkClick r:id="rId5"/>
              </a:rPr>
              <a:t>https://github.com/plantuml/plantuml-stdlib</a:t>
            </a:r>
            <a:endParaRPr lang="en-US"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21</a:t>
            </a:fld>
            <a:endParaRPr lang="en-AU"/>
          </a:p>
        </p:txBody>
      </p:sp>
    </p:spTree>
    <p:extLst>
      <p:ext uri="{BB962C8B-B14F-4D97-AF65-F5344CB8AC3E}">
        <p14:creationId xmlns:p14="http://schemas.microsoft.com/office/powerpoint/2010/main" val="2618266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https://plantuml.com/</a:t>
            </a:r>
            <a:endParaRPr lang="en-US" dirty="0"/>
          </a:p>
          <a:p>
            <a:r>
              <a:rPr lang="en-US" dirty="0">
                <a:hlinkClick r:id="rId4"/>
              </a:rPr>
              <a:t>https://crashedmind.github.io/PlantUMLHitchhikersGuide/</a:t>
            </a:r>
            <a:endParaRPr lang="en-US" dirty="0"/>
          </a:p>
          <a:p>
            <a:r>
              <a:rPr lang="en-US" dirty="0">
                <a:hlinkClick r:id="rId5"/>
              </a:rPr>
              <a:t>https://github.com/plantuml/plantuml-stdlib</a:t>
            </a:r>
            <a:endParaRPr lang="en-US"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22</a:t>
            </a:fld>
            <a:endParaRPr lang="en-AU"/>
          </a:p>
        </p:txBody>
      </p:sp>
    </p:spTree>
    <p:extLst>
      <p:ext uri="{BB962C8B-B14F-4D97-AF65-F5344CB8AC3E}">
        <p14:creationId xmlns:p14="http://schemas.microsoft.com/office/powerpoint/2010/main" val="1735130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23</a:t>
            </a:fld>
            <a:endParaRPr lang="en-AU"/>
          </a:p>
        </p:txBody>
      </p:sp>
    </p:spTree>
    <p:extLst>
      <p:ext uri="{BB962C8B-B14F-4D97-AF65-F5344CB8AC3E}">
        <p14:creationId xmlns:p14="http://schemas.microsoft.com/office/powerpoint/2010/main" val="2272528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24</a:t>
            </a:fld>
            <a:endParaRPr lang="en-AU"/>
          </a:p>
        </p:txBody>
      </p:sp>
    </p:spTree>
    <p:extLst>
      <p:ext uri="{BB962C8B-B14F-4D97-AF65-F5344CB8AC3E}">
        <p14:creationId xmlns:p14="http://schemas.microsoft.com/office/powerpoint/2010/main" val="1043192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25</a:t>
            </a:fld>
            <a:endParaRPr lang="en-AU"/>
          </a:p>
        </p:txBody>
      </p:sp>
    </p:spTree>
    <p:extLst>
      <p:ext uri="{BB962C8B-B14F-4D97-AF65-F5344CB8AC3E}">
        <p14:creationId xmlns:p14="http://schemas.microsoft.com/office/powerpoint/2010/main" val="3479777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26</a:t>
            </a:fld>
            <a:endParaRPr lang="en-AU"/>
          </a:p>
        </p:txBody>
      </p:sp>
    </p:spTree>
    <p:extLst>
      <p:ext uri="{BB962C8B-B14F-4D97-AF65-F5344CB8AC3E}">
        <p14:creationId xmlns:p14="http://schemas.microsoft.com/office/powerpoint/2010/main" val="3067919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27</a:t>
            </a:fld>
            <a:endParaRPr lang="en-AU"/>
          </a:p>
        </p:txBody>
      </p:sp>
    </p:spTree>
    <p:extLst>
      <p:ext uri="{BB962C8B-B14F-4D97-AF65-F5344CB8AC3E}">
        <p14:creationId xmlns:p14="http://schemas.microsoft.com/office/powerpoint/2010/main" val="405457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5</a:t>
            </a:fld>
            <a:endParaRPr lang="en-AU"/>
          </a:p>
        </p:txBody>
      </p:sp>
    </p:spTree>
    <p:extLst>
      <p:ext uri="{BB962C8B-B14F-4D97-AF65-F5344CB8AC3E}">
        <p14:creationId xmlns:p14="http://schemas.microsoft.com/office/powerpoint/2010/main" val="1083465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28</a:t>
            </a:fld>
            <a:endParaRPr lang="en-AU"/>
          </a:p>
        </p:txBody>
      </p:sp>
    </p:spTree>
    <p:extLst>
      <p:ext uri="{BB962C8B-B14F-4D97-AF65-F5344CB8AC3E}">
        <p14:creationId xmlns:p14="http://schemas.microsoft.com/office/powerpoint/2010/main" val="3153692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29</a:t>
            </a:fld>
            <a:endParaRPr lang="en-AU"/>
          </a:p>
        </p:txBody>
      </p:sp>
    </p:spTree>
    <p:extLst>
      <p:ext uri="{BB962C8B-B14F-4D97-AF65-F5344CB8AC3E}">
        <p14:creationId xmlns:p14="http://schemas.microsoft.com/office/powerpoint/2010/main" val="1840865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30</a:t>
            </a:fld>
            <a:endParaRPr lang="en-AU"/>
          </a:p>
        </p:txBody>
      </p:sp>
    </p:spTree>
    <p:extLst>
      <p:ext uri="{BB962C8B-B14F-4D97-AF65-F5344CB8AC3E}">
        <p14:creationId xmlns:p14="http://schemas.microsoft.com/office/powerpoint/2010/main" val="1143068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31</a:t>
            </a:fld>
            <a:endParaRPr lang="en-AU"/>
          </a:p>
        </p:txBody>
      </p:sp>
    </p:spTree>
    <p:extLst>
      <p:ext uri="{BB962C8B-B14F-4D97-AF65-F5344CB8AC3E}">
        <p14:creationId xmlns:p14="http://schemas.microsoft.com/office/powerpoint/2010/main" val="1397333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I’ve found C4 to be really beneficial at stopping myself and others from trying to cram everything onto a single diagram</a:t>
            </a:r>
          </a:p>
          <a:p>
            <a:r>
              <a:rPr lang="en-US" dirty="0">
                <a:hlinkClick r:id="rId3"/>
              </a:rPr>
              <a:t>https://c4model.com/</a:t>
            </a:r>
            <a:endParaRPr lang="en-US" dirty="0"/>
          </a:p>
          <a:p>
            <a:r>
              <a:rPr lang="en-US" dirty="0">
                <a:hlinkClick r:id="rId4"/>
              </a:rPr>
              <a:t>https://adrianvlupu.github.io/C4-Builder/</a:t>
            </a:r>
            <a:endParaRPr lang="en-US" dirty="0"/>
          </a:p>
          <a:p>
            <a:r>
              <a:rPr lang="en-US" dirty="0">
                <a:hlinkClick r:id="rId5"/>
              </a:rPr>
              <a:t>https://github.com/plantuml-stdlib/C4-PlantUML</a:t>
            </a:r>
            <a:endParaRPr lang="en-US" dirty="0"/>
          </a:p>
          <a:p>
            <a:r>
              <a:rPr lang="en-US" dirty="0">
                <a:hlinkClick r:id="rId6"/>
              </a:rPr>
              <a:t>https://c4model.com/review/</a:t>
            </a:r>
            <a:endParaRPr lang="en-US"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32</a:t>
            </a:fld>
            <a:endParaRPr lang="en-AU"/>
          </a:p>
        </p:txBody>
      </p:sp>
    </p:spTree>
    <p:extLst>
      <p:ext uri="{BB962C8B-B14F-4D97-AF65-F5344CB8AC3E}">
        <p14:creationId xmlns:p14="http://schemas.microsoft.com/office/powerpoint/2010/main" val="397851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33</a:t>
            </a:fld>
            <a:endParaRPr lang="en-AU"/>
          </a:p>
        </p:txBody>
      </p:sp>
    </p:spTree>
    <p:extLst>
      <p:ext uri="{BB962C8B-B14F-4D97-AF65-F5344CB8AC3E}">
        <p14:creationId xmlns:p14="http://schemas.microsoft.com/office/powerpoint/2010/main" val="3214189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34</a:t>
            </a:fld>
            <a:endParaRPr lang="en-AU"/>
          </a:p>
        </p:txBody>
      </p:sp>
    </p:spTree>
    <p:extLst>
      <p:ext uri="{BB962C8B-B14F-4D97-AF65-F5344CB8AC3E}">
        <p14:creationId xmlns:p14="http://schemas.microsoft.com/office/powerpoint/2010/main" val="3136575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35</a:t>
            </a:fld>
            <a:endParaRPr lang="en-AU"/>
          </a:p>
        </p:txBody>
      </p:sp>
    </p:spTree>
    <p:extLst>
      <p:ext uri="{BB962C8B-B14F-4D97-AF65-F5344CB8AC3E}">
        <p14:creationId xmlns:p14="http://schemas.microsoft.com/office/powerpoint/2010/main" val="1766890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01-plantuml-sequence.puml</a:t>
            </a:r>
          </a:p>
        </p:txBody>
      </p:sp>
      <p:sp>
        <p:nvSpPr>
          <p:cNvPr id="4" name="Slide Number Placeholder 3"/>
          <p:cNvSpPr>
            <a:spLocks noGrp="1"/>
          </p:cNvSpPr>
          <p:nvPr>
            <p:ph type="sldNum" sz="quarter" idx="5"/>
          </p:nvPr>
        </p:nvSpPr>
        <p:spPr/>
        <p:txBody>
          <a:bodyPr/>
          <a:lstStyle/>
          <a:p>
            <a:fld id="{C2732FD8-BEF5-F948-97BC-38CD14E8A39C}" type="slidenum">
              <a:rPr lang="en-AU" smtClean="0"/>
              <a:t>36</a:t>
            </a:fld>
            <a:endParaRPr lang="en-AU"/>
          </a:p>
        </p:txBody>
      </p:sp>
    </p:spTree>
    <p:extLst>
      <p:ext uri="{BB962C8B-B14F-4D97-AF65-F5344CB8AC3E}">
        <p14:creationId xmlns:p14="http://schemas.microsoft.com/office/powerpoint/2010/main" val="233597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Now there is a lot of documentation across multiple repos, how to make it searchable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US" sz="1200" dirty="0">
              <a:hlinkClick r:id="rId3"/>
            </a:endParaRPr>
          </a:p>
          <a:p>
            <a:r>
              <a:rPr lang="en-US" sz="1200" dirty="0">
                <a:hlinkClick r:id="rId3"/>
              </a:rPr>
              <a:t>https://adrianvlupu.github.io/C4-Builder/</a:t>
            </a:r>
            <a:endParaRPr lang="en-US" sz="1200" dirty="0"/>
          </a:p>
          <a:p>
            <a:r>
              <a:rPr lang="en-US" sz="1200" dirty="0">
                <a:hlinkClick r:id="rId4"/>
              </a:rPr>
              <a:t>https://pandoc.org/</a:t>
            </a: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37</a:t>
            </a:fld>
            <a:endParaRPr lang="en-AU"/>
          </a:p>
        </p:txBody>
      </p:sp>
    </p:spTree>
    <p:extLst>
      <p:ext uri="{BB962C8B-B14F-4D97-AF65-F5344CB8AC3E}">
        <p14:creationId xmlns:p14="http://schemas.microsoft.com/office/powerpoint/2010/main" val="274974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6</a:t>
            </a:fld>
            <a:endParaRPr lang="en-AU"/>
          </a:p>
        </p:txBody>
      </p:sp>
    </p:spTree>
    <p:extLst>
      <p:ext uri="{BB962C8B-B14F-4D97-AF65-F5344CB8AC3E}">
        <p14:creationId xmlns:p14="http://schemas.microsoft.com/office/powerpoint/2010/main" val="3305682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04-c4model-context-good.puml</a:t>
            </a:r>
          </a:p>
        </p:txBody>
      </p:sp>
      <p:sp>
        <p:nvSpPr>
          <p:cNvPr id="4" name="Slide Number Placeholder 3"/>
          <p:cNvSpPr>
            <a:spLocks noGrp="1"/>
          </p:cNvSpPr>
          <p:nvPr>
            <p:ph type="sldNum" sz="quarter" idx="5"/>
          </p:nvPr>
        </p:nvSpPr>
        <p:spPr/>
        <p:txBody>
          <a:bodyPr/>
          <a:lstStyle/>
          <a:p>
            <a:fld id="{C2732FD8-BEF5-F948-97BC-38CD14E8A39C}" type="slidenum">
              <a:rPr lang="en-AU" smtClean="0"/>
              <a:t>38</a:t>
            </a:fld>
            <a:endParaRPr lang="en-AU"/>
          </a:p>
        </p:txBody>
      </p:sp>
    </p:spTree>
    <p:extLst>
      <p:ext uri="{BB962C8B-B14F-4D97-AF65-F5344CB8AC3E}">
        <p14:creationId xmlns:p14="http://schemas.microsoft.com/office/powerpoint/2010/main" val="316675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 can we get a new person up to speed as quickly as possible?</a:t>
            </a:r>
          </a:p>
        </p:txBody>
      </p:sp>
      <p:sp>
        <p:nvSpPr>
          <p:cNvPr id="4" name="Slide Number Placeholder 3"/>
          <p:cNvSpPr>
            <a:spLocks noGrp="1"/>
          </p:cNvSpPr>
          <p:nvPr>
            <p:ph type="sldNum" sz="quarter" idx="5"/>
          </p:nvPr>
        </p:nvSpPr>
        <p:spPr/>
        <p:txBody>
          <a:bodyPr/>
          <a:lstStyle/>
          <a:p>
            <a:fld id="{C2732FD8-BEF5-F948-97BC-38CD14E8A39C}" type="slidenum">
              <a:rPr lang="en-AU" smtClean="0"/>
              <a:t>7</a:t>
            </a:fld>
            <a:endParaRPr lang="en-AU"/>
          </a:p>
        </p:txBody>
      </p:sp>
    </p:spTree>
    <p:extLst>
      <p:ext uri="{BB962C8B-B14F-4D97-AF65-F5344CB8AC3E}">
        <p14:creationId xmlns:p14="http://schemas.microsoft.com/office/powerpoint/2010/main" val="611115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What’s the minimum amount of information someone needs to get up and running</a:t>
            </a:r>
          </a:p>
          <a:p>
            <a:r>
              <a:rPr lang="en-AU" dirty="0"/>
              <a:t>We always look at READMEs as part of our interview process</a:t>
            </a:r>
          </a:p>
          <a:p>
            <a:r>
              <a:rPr lang="en-US" sz="1200" dirty="0">
                <a:hlinkClick r:id="rId3"/>
              </a:rPr>
              <a:t>https://github.com/kefranabg/readme-md-generator</a:t>
            </a:r>
            <a:endParaRPr lang="en-US" sz="1200" dirty="0"/>
          </a:p>
          <a:p>
            <a:endParaRPr lang="en-AU"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13</a:t>
            </a:fld>
            <a:endParaRPr lang="en-AU"/>
          </a:p>
        </p:txBody>
      </p:sp>
    </p:spTree>
    <p:extLst>
      <p:ext uri="{BB962C8B-B14F-4D97-AF65-F5344CB8AC3E}">
        <p14:creationId xmlns:p14="http://schemas.microsoft.com/office/powerpoint/2010/main" val="647242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What’s the minimum amount of information someone needs to get up and running</a:t>
            </a:r>
          </a:p>
          <a:p>
            <a:r>
              <a:rPr lang="en-AU" dirty="0"/>
              <a:t>We always look at READMEs as part of our interview process</a:t>
            </a:r>
          </a:p>
          <a:p>
            <a:r>
              <a:rPr lang="en-US" sz="1200" dirty="0">
                <a:hlinkClick r:id="rId3"/>
              </a:rPr>
              <a:t>https://github.com/kefranabg/readme-md-generator</a:t>
            </a:r>
            <a:endParaRPr lang="en-US" sz="1200" dirty="0"/>
          </a:p>
          <a:p>
            <a:endParaRPr lang="en-AU" dirty="0"/>
          </a:p>
          <a:p>
            <a:endParaRPr lang="en-AU" dirty="0"/>
          </a:p>
        </p:txBody>
      </p:sp>
      <p:sp>
        <p:nvSpPr>
          <p:cNvPr id="4" name="Slide Number Placeholder 3"/>
          <p:cNvSpPr>
            <a:spLocks noGrp="1"/>
          </p:cNvSpPr>
          <p:nvPr>
            <p:ph type="sldNum" sz="quarter" idx="5"/>
          </p:nvPr>
        </p:nvSpPr>
        <p:spPr/>
        <p:txBody>
          <a:bodyPr/>
          <a:lstStyle/>
          <a:p>
            <a:fld id="{C2732FD8-BEF5-F948-97BC-38CD14E8A39C}" type="slidenum">
              <a:rPr lang="en-AU" smtClean="0"/>
              <a:t>14</a:t>
            </a:fld>
            <a:endParaRPr lang="en-AU"/>
          </a:p>
        </p:txBody>
      </p:sp>
    </p:spTree>
    <p:extLst>
      <p:ext uri="{BB962C8B-B14F-4D97-AF65-F5344CB8AC3E}">
        <p14:creationId xmlns:p14="http://schemas.microsoft.com/office/powerpoint/2010/main" val="201019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we start to understand decisions that have been made either through inspection or by talking to the team, we want to capture those</a:t>
            </a:r>
          </a:p>
          <a:p>
            <a:r>
              <a:rPr lang="en-AU" dirty="0"/>
              <a:t>On a new project we want to start with these</a:t>
            </a:r>
          </a:p>
          <a:p>
            <a:r>
              <a:rPr lang="en-AU" dirty="0"/>
              <a:t>Minimise the amount of time revisiting made decisions every time a new person joins</a:t>
            </a:r>
          </a:p>
        </p:txBody>
      </p:sp>
      <p:sp>
        <p:nvSpPr>
          <p:cNvPr id="4" name="Slide Number Placeholder 3"/>
          <p:cNvSpPr>
            <a:spLocks noGrp="1"/>
          </p:cNvSpPr>
          <p:nvPr>
            <p:ph type="sldNum" sz="quarter" idx="5"/>
          </p:nvPr>
        </p:nvSpPr>
        <p:spPr/>
        <p:txBody>
          <a:bodyPr/>
          <a:lstStyle/>
          <a:p>
            <a:fld id="{C2732FD8-BEF5-F948-97BC-38CD14E8A39C}" type="slidenum">
              <a:rPr lang="en-AU" smtClean="0"/>
              <a:t>15</a:t>
            </a:fld>
            <a:endParaRPr lang="en-AU"/>
          </a:p>
        </p:txBody>
      </p:sp>
    </p:spTree>
    <p:extLst>
      <p:ext uri="{BB962C8B-B14F-4D97-AF65-F5344CB8AC3E}">
        <p14:creationId xmlns:p14="http://schemas.microsoft.com/office/powerpoint/2010/main" val="538324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we start to understand decisions that have been made either through inspection or by talking to the team, we want to capture those</a:t>
            </a:r>
          </a:p>
          <a:p>
            <a:r>
              <a:rPr lang="en-AU" dirty="0"/>
              <a:t>On a new project we want to start with these</a:t>
            </a:r>
          </a:p>
          <a:p>
            <a:r>
              <a:rPr lang="en-AU" dirty="0"/>
              <a:t>Minimise the amount of time revisiting made decisions every time a new person joins</a:t>
            </a:r>
          </a:p>
        </p:txBody>
      </p:sp>
      <p:sp>
        <p:nvSpPr>
          <p:cNvPr id="4" name="Slide Number Placeholder 3"/>
          <p:cNvSpPr>
            <a:spLocks noGrp="1"/>
          </p:cNvSpPr>
          <p:nvPr>
            <p:ph type="sldNum" sz="quarter" idx="5"/>
          </p:nvPr>
        </p:nvSpPr>
        <p:spPr/>
        <p:txBody>
          <a:bodyPr/>
          <a:lstStyle/>
          <a:p>
            <a:fld id="{C2732FD8-BEF5-F948-97BC-38CD14E8A39C}" type="slidenum">
              <a:rPr lang="en-AU" smtClean="0"/>
              <a:t>16</a:t>
            </a:fld>
            <a:endParaRPr lang="en-AU"/>
          </a:p>
        </p:txBody>
      </p:sp>
    </p:spTree>
    <p:extLst>
      <p:ext uri="{BB962C8B-B14F-4D97-AF65-F5344CB8AC3E}">
        <p14:creationId xmlns:p14="http://schemas.microsoft.com/office/powerpoint/2010/main" val="3993995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we start to understand decisions that have been made either through inspection or by talking to the team, we want to capture those</a:t>
            </a:r>
          </a:p>
          <a:p>
            <a:r>
              <a:rPr lang="en-AU" dirty="0"/>
              <a:t>On a new project we want to start with these</a:t>
            </a:r>
          </a:p>
          <a:p>
            <a:r>
              <a:rPr lang="en-AU" dirty="0"/>
              <a:t>Minimise the amount of time revisiting made decisions every time a new person joins</a:t>
            </a:r>
          </a:p>
        </p:txBody>
      </p:sp>
      <p:sp>
        <p:nvSpPr>
          <p:cNvPr id="4" name="Slide Number Placeholder 3"/>
          <p:cNvSpPr>
            <a:spLocks noGrp="1"/>
          </p:cNvSpPr>
          <p:nvPr>
            <p:ph type="sldNum" sz="quarter" idx="5"/>
          </p:nvPr>
        </p:nvSpPr>
        <p:spPr/>
        <p:txBody>
          <a:bodyPr/>
          <a:lstStyle/>
          <a:p>
            <a:fld id="{C2732FD8-BEF5-F948-97BC-38CD14E8A39C}" type="slidenum">
              <a:rPr lang="en-AU" smtClean="0"/>
              <a:t>17</a:t>
            </a:fld>
            <a:endParaRPr lang="en-AU"/>
          </a:p>
        </p:txBody>
      </p:sp>
    </p:spTree>
    <p:extLst>
      <p:ext uri="{BB962C8B-B14F-4D97-AF65-F5344CB8AC3E}">
        <p14:creationId xmlns:p14="http://schemas.microsoft.com/office/powerpoint/2010/main" val="23806740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9BD3CC9-4ACD-8D48-A1D6-0C45AB25636C}" type="datetimeFigureOut">
              <a:rPr lang="en-US" smtClean="0"/>
              <a:t>11/14/23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5774857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9BD3CC9-4ACD-8D48-A1D6-0C45AB25636C}" type="datetimeFigureOut">
              <a:rPr lang="en-US" smtClean="0"/>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978473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9BD3CC9-4ACD-8D48-A1D6-0C45AB25636C}"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4271759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9BD3CC9-4ACD-8D48-A1D6-0C45AB25636C}"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2430088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9BD3CC9-4ACD-8D48-A1D6-0C45AB25636C}"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864696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9BD3CC9-4ACD-8D48-A1D6-0C45AB25636C}"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1479854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9BD3CC9-4ACD-8D48-A1D6-0C45AB25636C}"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981679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9BD3CC9-4ACD-8D48-A1D6-0C45AB25636C}"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BDBA0-F3B2-CB47-A958-8BC5B07ACAAC}" type="slidenum">
              <a:rPr lang="en-US" smtClean="0"/>
              <a:t>‹Nº›</a:t>
            </a:fld>
            <a:endParaRPr lang="en-US"/>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470030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9BD3CC9-4ACD-8D48-A1D6-0C45AB25636C}"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246859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8C21F8-6AD3-A4F3-E43E-9EEA031A477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AU"/>
          </a:p>
        </p:txBody>
      </p:sp>
      <p:sp>
        <p:nvSpPr>
          <p:cNvPr id="3" name="Subtítulo 2">
            <a:extLst>
              <a:ext uri="{FF2B5EF4-FFF2-40B4-BE49-F238E27FC236}">
                <a16:creationId xmlns:a16="http://schemas.microsoft.com/office/drawing/2014/main" id="{6655C8BC-9BF1-BCAE-4795-DF3F678C6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AU"/>
          </a:p>
        </p:txBody>
      </p:sp>
      <p:sp>
        <p:nvSpPr>
          <p:cNvPr id="4" name="Marcador de fecha 3">
            <a:extLst>
              <a:ext uri="{FF2B5EF4-FFF2-40B4-BE49-F238E27FC236}">
                <a16:creationId xmlns:a16="http://schemas.microsoft.com/office/drawing/2014/main" id="{29EAA5D0-DA4C-B027-D239-B7C1097DBB90}"/>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5" name="Marcador de pie de página 4">
            <a:extLst>
              <a:ext uri="{FF2B5EF4-FFF2-40B4-BE49-F238E27FC236}">
                <a16:creationId xmlns:a16="http://schemas.microsoft.com/office/drawing/2014/main" id="{EA256719-E4B4-3313-5353-5C9C0FB8935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B0225793-51FF-D56E-A2AC-7CE67833DDA1}"/>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651929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55EE07-2B99-29D5-5596-479E5C21B77E}"/>
              </a:ext>
            </a:extLst>
          </p:cNvPr>
          <p:cNvSpPr>
            <a:spLocks noGrp="1"/>
          </p:cNvSpPr>
          <p:nvPr>
            <p:ph type="title"/>
          </p:nvPr>
        </p:nvSpPr>
        <p:spPr/>
        <p:txBody>
          <a:bodyPr/>
          <a:lstStyle/>
          <a:p>
            <a:r>
              <a:rPr lang="es-ES"/>
              <a:t>Haga clic para modificar el estilo de título del patrón</a:t>
            </a:r>
            <a:endParaRPr lang="en-AU"/>
          </a:p>
        </p:txBody>
      </p:sp>
      <p:sp>
        <p:nvSpPr>
          <p:cNvPr id="3" name="Marcador de contenido 2">
            <a:extLst>
              <a:ext uri="{FF2B5EF4-FFF2-40B4-BE49-F238E27FC236}">
                <a16:creationId xmlns:a16="http://schemas.microsoft.com/office/drawing/2014/main" id="{3028C3B3-86B6-8DAD-EE82-BE03D96372D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AU"/>
          </a:p>
        </p:txBody>
      </p:sp>
      <p:sp>
        <p:nvSpPr>
          <p:cNvPr id="4" name="Marcador de fecha 3">
            <a:extLst>
              <a:ext uri="{FF2B5EF4-FFF2-40B4-BE49-F238E27FC236}">
                <a16:creationId xmlns:a16="http://schemas.microsoft.com/office/drawing/2014/main" id="{379944E7-984E-F69F-A9A1-552928C736F9}"/>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5" name="Marcador de pie de página 4">
            <a:extLst>
              <a:ext uri="{FF2B5EF4-FFF2-40B4-BE49-F238E27FC236}">
                <a16:creationId xmlns:a16="http://schemas.microsoft.com/office/drawing/2014/main" id="{13A234EF-CF82-8F74-E8FA-DA77C365626B}"/>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B3D7B31-6ED2-5AA7-FF41-FB70C287FB28}"/>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1445992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9BD3CC9-4ACD-8D48-A1D6-0C45AB25636C}"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212954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AA2FF4-2131-5FF4-1220-FBA2B348F31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AU"/>
          </a:p>
        </p:txBody>
      </p:sp>
      <p:sp>
        <p:nvSpPr>
          <p:cNvPr id="3" name="Marcador de texto 2">
            <a:extLst>
              <a:ext uri="{FF2B5EF4-FFF2-40B4-BE49-F238E27FC236}">
                <a16:creationId xmlns:a16="http://schemas.microsoft.com/office/drawing/2014/main" id="{D8353612-FAC6-C381-3A15-77BC439471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AA617A7-57A2-845D-ADEC-77C230699518}"/>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5" name="Marcador de pie de página 4">
            <a:extLst>
              <a:ext uri="{FF2B5EF4-FFF2-40B4-BE49-F238E27FC236}">
                <a16:creationId xmlns:a16="http://schemas.microsoft.com/office/drawing/2014/main" id="{7BC48AB8-A356-4052-DF69-010E99A9B38B}"/>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48A5C283-EEA8-34B5-0A17-0236A6567F13}"/>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050479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DE5A5-B40E-61FA-5B32-AA29CB3A9003}"/>
              </a:ext>
            </a:extLst>
          </p:cNvPr>
          <p:cNvSpPr>
            <a:spLocks noGrp="1"/>
          </p:cNvSpPr>
          <p:nvPr>
            <p:ph type="title"/>
          </p:nvPr>
        </p:nvSpPr>
        <p:spPr/>
        <p:txBody>
          <a:bodyPr/>
          <a:lstStyle/>
          <a:p>
            <a:r>
              <a:rPr lang="es-ES"/>
              <a:t>Haga clic para modificar el estilo de título del patrón</a:t>
            </a:r>
            <a:endParaRPr lang="en-AU"/>
          </a:p>
        </p:txBody>
      </p:sp>
      <p:sp>
        <p:nvSpPr>
          <p:cNvPr id="3" name="Marcador de contenido 2">
            <a:extLst>
              <a:ext uri="{FF2B5EF4-FFF2-40B4-BE49-F238E27FC236}">
                <a16:creationId xmlns:a16="http://schemas.microsoft.com/office/drawing/2014/main" id="{01735835-F04B-A31F-9DF8-BADF7D0CA33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AU"/>
          </a:p>
        </p:txBody>
      </p:sp>
      <p:sp>
        <p:nvSpPr>
          <p:cNvPr id="4" name="Marcador de contenido 3">
            <a:extLst>
              <a:ext uri="{FF2B5EF4-FFF2-40B4-BE49-F238E27FC236}">
                <a16:creationId xmlns:a16="http://schemas.microsoft.com/office/drawing/2014/main" id="{C9952F38-3046-D5C0-E3F4-B06E4CDEA32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AU"/>
          </a:p>
        </p:txBody>
      </p:sp>
      <p:sp>
        <p:nvSpPr>
          <p:cNvPr id="5" name="Marcador de fecha 4">
            <a:extLst>
              <a:ext uri="{FF2B5EF4-FFF2-40B4-BE49-F238E27FC236}">
                <a16:creationId xmlns:a16="http://schemas.microsoft.com/office/drawing/2014/main" id="{B7042AFE-F15A-4B50-6274-BD6EBAA5E39A}"/>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6" name="Marcador de pie de página 5">
            <a:extLst>
              <a:ext uri="{FF2B5EF4-FFF2-40B4-BE49-F238E27FC236}">
                <a16:creationId xmlns:a16="http://schemas.microsoft.com/office/drawing/2014/main" id="{20376DAE-9695-DE40-25B5-38092E148BC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42EDAA1-2578-E7FA-599B-3358201B1D6F}"/>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00285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94B0B-6C06-5FCD-710D-A1A9E34B3EC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AU"/>
          </a:p>
        </p:txBody>
      </p:sp>
      <p:sp>
        <p:nvSpPr>
          <p:cNvPr id="3" name="Marcador de texto 2">
            <a:extLst>
              <a:ext uri="{FF2B5EF4-FFF2-40B4-BE49-F238E27FC236}">
                <a16:creationId xmlns:a16="http://schemas.microsoft.com/office/drawing/2014/main" id="{4E5683B3-F5B6-D312-7D2B-F3A61C6E22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B4535CF-F094-6024-5201-17167D82EC4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AU"/>
          </a:p>
        </p:txBody>
      </p:sp>
      <p:sp>
        <p:nvSpPr>
          <p:cNvPr id="5" name="Marcador de texto 4">
            <a:extLst>
              <a:ext uri="{FF2B5EF4-FFF2-40B4-BE49-F238E27FC236}">
                <a16:creationId xmlns:a16="http://schemas.microsoft.com/office/drawing/2014/main" id="{E137C9F2-2E05-2A75-D535-32B4B1C78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8CD1835-9AD1-6C2E-ADBF-365486A14CF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AU"/>
          </a:p>
        </p:txBody>
      </p:sp>
      <p:sp>
        <p:nvSpPr>
          <p:cNvPr id="7" name="Marcador de fecha 6">
            <a:extLst>
              <a:ext uri="{FF2B5EF4-FFF2-40B4-BE49-F238E27FC236}">
                <a16:creationId xmlns:a16="http://schemas.microsoft.com/office/drawing/2014/main" id="{357BE449-F023-39F9-ACBE-13E6C6A46D95}"/>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8" name="Marcador de pie de página 7">
            <a:extLst>
              <a:ext uri="{FF2B5EF4-FFF2-40B4-BE49-F238E27FC236}">
                <a16:creationId xmlns:a16="http://schemas.microsoft.com/office/drawing/2014/main" id="{E15B21A3-8D06-E04C-8B7C-870C8FD47DB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08676C1D-AF2F-EC24-8C7E-0A28C03FBBAD}"/>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092778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75BD57-39F2-5311-4A7B-EB77DDF13D89}"/>
              </a:ext>
            </a:extLst>
          </p:cNvPr>
          <p:cNvSpPr>
            <a:spLocks noGrp="1"/>
          </p:cNvSpPr>
          <p:nvPr>
            <p:ph type="title"/>
          </p:nvPr>
        </p:nvSpPr>
        <p:spPr/>
        <p:txBody>
          <a:bodyPr/>
          <a:lstStyle/>
          <a:p>
            <a:r>
              <a:rPr lang="es-ES"/>
              <a:t>Haga clic para modificar el estilo de título del patrón</a:t>
            </a:r>
            <a:endParaRPr lang="en-AU"/>
          </a:p>
        </p:txBody>
      </p:sp>
      <p:sp>
        <p:nvSpPr>
          <p:cNvPr id="3" name="Marcador de fecha 2">
            <a:extLst>
              <a:ext uri="{FF2B5EF4-FFF2-40B4-BE49-F238E27FC236}">
                <a16:creationId xmlns:a16="http://schemas.microsoft.com/office/drawing/2014/main" id="{EA4267E2-EF0C-A2A5-A5EF-9C42FEFD2C88}"/>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4" name="Marcador de pie de página 3">
            <a:extLst>
              <a:ext uri="{FF2B5EF4-FFF2-40B4-BE49-F238E27FC236}">
                <a16:creationId xmlns:a16="http://schemas.microsoft.com/office/drawing/2014/main" id="{0FDEA79C-83B6-E488-AD43-024C9C324D1E}"/>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5B0626CA-59D6-5C36-C293-872094BA5A20}"/>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2411983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E790EE-2B8C-EC47-6683-E71DD1DBC0DD}"/>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3" name="Marcador de pie de página 2">
            <a:extLst>
              <a:ext uri="{FF2B5EF4-FFF2-40B4-BE49-F238E27FC236}">
                <a16:creationId xmlns:a16="http://schemas.microsoft.com/office/drawing/2014/main" id="{476EA15E-007B-5FD4-7729-53453789BC81}"/>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1B95F18E-C912-EEEF-EDDA-383244F2F992}"/>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109701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4E85C2-61AE-4898-E5AB-D85B5D84A34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AU"/>
          </a:p>
        </p:txBody>
      </p:sp>
      <p:sp>
        <p:nvSpPr>
          <p:cNvPr id="3" name="Marcador de contenido 2">
            <a:extLst>
              <a:ext uri="{FF2B5EF4-FFF2-40B4-BE49-F238E27FC236}">
                <a16:creationId xmlns:a16="http://schemas.microsoft.com/office/drawing/2014/main" id="{35DD93CE-E08D-EBCB-34D6-6B76CB143E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AU"/>
          </a:p>
        </p:txBody>
      </p:sp>
      <p:sp>
        <p:nvSpPr>
          <p:cNvPr id="4" name="Marcador de texto 3">
            <a:extLst>
              <a:ext uri="{FF2B5EF4-FFF2-40B4-BE49-F238E27FC236}">
                <a16:creationId xmlns:a16="http://schemas.microsoft.com/office/drawing/2014/main" id="{E250A779-70FF-EB3E-E640-41064AE10C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8F5E7E3-9821-0643-57DA-A370ECCE4660}"/>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6" name="Marcador de pie de página 5">
            <a:extLst>
              <a:ext uri="{FF2B5EF4-FFF2-40B4-BE49-F238E27FC236}">
                <a16:creationId xmlns:a16="http://schemas.microsoft.com/office/drawing/2014/main" id="{7782C4E9-1CC7-AB02-1594-A701FE47B004}"/>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B9D3F967-80A5-DB81-7E90-66C11A9B265C}"/>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27092745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3229B6-F5DC-5885-8FA4-E6B269C1799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AU"/>
          </a:p>
        </p:txBody>
      </p:sp>
      <p:sp>
        <p:nvSpPr>
          <p:cNvPr id="3" name="Marcador de posición de imagen 2">
            <a:extLst>
              <a:ext uri="{FF2B5EF4-FFF2-40B4-BE49-F238E27FC236}">
                <a16:creationId xmlns:a16="http://schemas.microsoft.com/office/drawing/2014/main" id="{409C288C-F2A8-F3F2-7C4A-71DFB1FBF5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Marcador de texto 3">
            <a:extLst>
              <a:ext uri="{FF2B5EF4-FFF2-40B4-BE49-F238E27FC236}">
                <a16:creationId xmlns:a16="http://schemas.microsoft.com/office/drawing/2014/main" id="{2CBF44E0-7771-927A-AF73-A98847E53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233EF75-3C29-01DE-ACBC-FB774A9ECFB3}"/>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6" name="Marcador de pie de página 5">
            <a:extLst>
              <a:ext uri="{FF2B5EF4-FFF2-40B4-BE49-F238E27FC236}">
                <a16:creationId xmlns:a16="http://schemas.microsoft.com/office/drawing/2014/main" id="{B65809FE-1DE3-A60F-90E4-BE04ED87E7D6}"/>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CDF1ADF-E888-DFEF-A128-4316BFBE4197}"/>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1897350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7FEEF-F86E-D62C-2DBC-C275C5801E30}"/>
              </a:ext>
            </a:extLst>
          </p:cNvPr>
          <p:cNvSpPr>
            <a:spLocks noGrp="1"/>
          </p:cNvSpPr>
          <p:nvPr>
            <p:ph type="title"/>
          </p:nvPr>
        </p:nvSpPr>
        <p:spPr/>
        <p:txBody>
          <a:bodyPr/>
          <a:lstStyle/>
          <a:p>
            <a:r>
              <a:rPr lang="es-ES"/>
              <a:t>Haga clic para modificar el estilo de título del patrón</a:t>
            </a:r>
            <a:endParaRPr lang="en-AU"/>
          </a:p>
        </p:txBody>
      </p:sp>
      <p:sp>
        <p:nvSpPr>
          <p:cNvPr id="3" name="Marcador de texto vertical 2">
            <a:extLst>
              <a:ext uri="{FF2B5EF4-FFF2-40B4-BE49-F238E27FC236}">
                <a16:creationId xmlns:a16="http://schemas.microsoft.com/office/drawing/2014/main" id="{ACBDA0B9-73A2-B848-E3DA-6F522C82303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AU"/>
          </a:p>
        </p:txBody>
      </p:sp>
      <p:sp>
        <p:nvSpPr>
          <p:cNvPr id="4" name="Marcador de fecha 3">
            <a:extLst>
              <a:ext uri="{FF2B5EF4-FFF2-40B4-BE49-F238E27FC236}">
                <a16:creationId xmlns:a16="http://schemas.microsoft.com/office/drawing/2014/main" id="{71AE9531-C265-D95C-B9A4-59589C872B23}"/>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5" name="Marcador de pie de página 4">
            <a:extLst>
              <a:ext uri="{FF2B5EF4-FFF2-40B4-BE49-F238E27FC236}">
                <a16:creationId xmlns:a16="http://schemas.microsoft.com/office/drawing/2014/main" id="{0EB7195F-8F39-3835-10D7-962F5D8A2B0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0C30431-F763-1D72-31B6-0BB747093C66}"/>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388612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AEF42B0-CAA8-46B1-CE06-5D0D152B926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AU"/>
          </a:p>
        </p:txBody>
      </p:sp>
      <p:sp>
        <p:nvSpPr>
          <p:cNvPr id="3" name="Marcador de texto vertical 2">
            <a:extLst>
              <a:ext uri="{FF2B5EF4-FFF2-40B4-BE49-F238E27FC236}">
                <a16:creationId xmlns:a16="http://schemas.microsoft.com/office/drawing/2014/main" id="{5C5DC5D3-EA16-FB1B-94F8-79D005D5EA3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AU"/>
          </a:p>
        </p:txBody>
      </p:sp>
      <p:sp>
        <p:nvSpPr>
          <p:cNvPr id="4" name="Marcador de fecha 3">
            <a:extLst>
              <a:ext uri="{FF2B5EF4-FFF2-40B4-BE49-F238E27FC236}">
                <a16:creationId xmlns:a16="http://schemas.microsoft.com/office/drawing/2014/main" id="{228E3871-A0BB-14E4-3AF3-8ED7E77668B4}"/>
              </a:ext>
            </a:extLst>
          </p:cNvPr>
          <p:cNvSpPr>
            <a:spLocks noGrp="1"/>
          </p:cNvSpPr>
          <p:nvPr>
            <p:ph type="dt" sz="half" idx="10"/>
          </p:nvPr>
        </p:nvSpPr>
        <p:spPr/>
        <p:txBody>
          <a:bodyPr/>
          <a:lstStyle/>
          <a:p>
            <a:fld id="{F9BD3CC9-4ACD-8D48-A1D6-0C45AB25636C}" type="datetimeFigureOut">
              <a:rPr lang="en-US" smtClean="0"/>
              <a:t>11/14/23</a:t>
            </a:fld>
            <a:endParaRPr lang="en-US"/>
          </a:p>
        </p:txBody>
      </p:sp>
      <p:sp>
        <p:nvSpPr>
          <p:cNvPr id="5" name="Marcador de pie de página 4">
            <a:extLst>
              <a:ext uri="{FF2B5EF4-FFF2-40B4-BE49-F238E27FC236}">
                <a16:creationId xmlns:a16="http://schemas.microsoft.com/office/drawing/2014/main" id="{E4554C3D-F1E3-9C54-9EF0-31F8DB71C374}"/>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982460B-7624-6E3B-1CB6-5392A847C7D1}"/>
              </a:ext>
            </a:extLst>
          </p:cNvPr>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4093370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9BD3CC9-4ACD-8D48-A1D6-0C45AB25636C}" type="datetimeFigureOut">
              <a:rPr lang="en-US" smtClean="0"/>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1350182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9BD3CC9-4ACD-8D48-A1D6-0C45AB25636C}" type="datetimeFigureOut">
              <a:rPr lang="en-US" smtClean="0"/>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305965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9BD3CC9-4ACD-8D48-A1D6-0C45AB25636C}" type="datetimeFigureOut">
              <a:rPr lang="en-US" smtClean="0"/>
              <a:t>11/14/23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271400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9BD3CC9-4ACD-8D48-A1D6-0C45AB25636C}" type="datetimeFigureOut">
              <a:rPr lang="en-US" smtClean="0"/>
              <a:t>11/14/23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82435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9BD3CC9-4ACD-8D48-A1D6-0C45AB25636C}" type="datetimeFigureOut">
              <a:rPr lang="en-US" smtClean="0"/>
              <a:t>11/14/23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553015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9BD3CC9-4ACD-8D48-A1D6-0C45AB25636C}" type="datetimeFigureOut">
              <a:rPr lang="en-US" smtClean="0"/>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918242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9BD3CC9-4ACD-8D48-A1D6-0C45AB25636C}" type="datetimeFigureOut">
              <a:rPr lang="en-US" smtClean="0"/>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BDBA0-F3B2-CB47-A958-8BC5B07ACAAC}" type="slidenum">
              <a:rPr lang="en-US" smtClean="0"/>
              <a:t>‹Nº›</a:t>
            </a:fld>
            <a:endParaRPr lang="en-US"/>
          </a:p>
        </p:txBody>
      </p:sp>
    </p:spTree>
    <p:extLst>
      <p:ext uri="{BB962C8B-B14F-4D97-AF65-F5344CB8AC3E}">
        <p14:creationId xmlns:p14="http://schemas.microsoft.com/office/powerpoint/2010/main" val="3057155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9BD3CC9-4ACD-8D48-A1D6-0C45AB25636C}" type="datetimeFigureOut">
              <a:rPr lang="en-US" smtClean="0"/>
              <a:t>11/14/23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0BDBA0-F3B2-CB47-A958-8BC5B07ACAAC}" type="slidenum">
              <a:rPr lang="en-US" smtClean="0"/>
              <a:t>‹Nº›</a:t>
            </a:fld>
            <a:endParaRPr lang="en-US"/>
          </a:p>
        </p:txBody>
      </p:sp>
    </p:spTree>
    <p:extLst>
      <p:ext uri="{BB962C8B-B14F-4D97-AF65-F5344CB8AC3E}">
        <p14:creationId xmlns:p14="http://schemas.microsoft.com/office/powerpoint/2010/main" val="3347138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9D73B41-A571-E40E-7D40-3964AB8AF9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AU"/>
          </a:p>
        </p:txBody>
      </p:sp>
      <p:sp>
        <p:nvSpPr>
          <p:cNvPr id="3" name="Marcador de texto 2">
            <a:extLst>
              <a:ext uri="{FF2B5EF4-FFF2-40B4-BE49-F238E27FC236}">
                <a16:creationId xmlns:a16="http://schemas.microsoft.com/office/drawing/2014/main" id="{4B41DCC7-47C3-8416-133A-3D1BE4A146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AU"/>
          </a:p>
        </p:txBody>
      </p:sp>
      <p:sp>
        <p:nvSpPr>
          <p:cNvPr id="4" name="Marcador de fecha 3">
            <a:extLst>
              <a:ext uri="{FF2B5EF4-FFF2-40B4-BE49-F238E27FC236}">
                <a16:creationId xmlns:a16="http://schemas.microsoft.com/office/drawing/2014/main" id="{F6291C14-841B-240D-B076-E0E485E811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9BD3CC9-4ACD-8D48-A1D6-0C45AB25636C}" type="datetimeFigureOut">
              <a:rPr lang="en-US" smtClean="0"/>
              <a:t>11/14/23</a:t>
            </a:fld>
            <a:endParaRPr lang="en-US"/>
          </a:p>
        </p:txBody>
      </p:sp>
      <p:sp>
        <p:nvSpPr>
          <p:cNvPr id="5" name="Marcador de pie de página 4">
            <a:extLst>
              <a:ext uri="{FF2B5EF4-FFF2-40B4-BE49-F238E27FC236}">
                <a16:creationId xmlns:a16="http://schemas.microsoft.com/office/drawing/2014/main" id="{76725D65-BE91-301F-E244-0C37356E91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Marcador de número de diapositiva 5">
            <a:extLst>
              <a:ext uri="{FF2B5EF4-FFF2-40B4-BE49-F238E27FC236}">
                <a16:creationId xmlns:a16="http://schemas.microsoft.com/office/drawing/2014/main" id="{A667015A-4EF1-B567-EE47-8F2D92B0BA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20BDBA0-F3B2-CB47-A958-8BC5B07ACAAC}" type="slidenum">
              <a:rPr lang="en-US" smtClean="0"/>
              <a:t>‹Nº›</a:t>
            </a:fld>
            <a:endParaRPr lang="en-US"/>
          </a:p>
        </p:txBody>
      </p:sp>
    </p:spTree>
    <p:extLst>
      <p:ext uri="{BB962C8B-B14F-4D97-AF65-F5344CB8AC3E}">
        <p14:creationId xmlns:p14="http://schemas.microsoft.com/office/powerpoint/2010/main" val="1945002433"/>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efranabg/readme-md-generator"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hyperlink" Target="https://adr.github.io/madr/"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hyperlink" Target="https://adr.github.io/madr/"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hyperlink" Target="https://adr.github.io/madr/"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hyperlink" Target="https://adr.github.io/madr/"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sv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hyperlink" Target="https://c4model.com/"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hyperlink" Target="https://structurizr.com/" TargetMode="External"/><Relationship Id="rId2" Type="http://schemas.openxmlformats.org/officeDocument/2006/relationships/image" Target="../media/image71.png"/><Relationship Id="rId1" Type="http://schemas.openxmlformats.org/officeDocument/2006/relationships/slideLayout" Target="../slideLayouts/slideLayout19.xml"/><Relationship Id="rId4" Type="http://schemas.openxmlformats.org/officeDocument/2006/relationships/hyperlink" Target="https://structurizr.com/help/decision-log"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hyperlink" Target="https://pragprog.com/titles/apdiag/creating-software-with-modern-diagramming-techniques/" TargetMode="Externa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EBE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152B1CF-DA05-9C2B-1805-FB3F23679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4000" y="889431"/>
            <a:ext cx="6711247" cy="4701664"/>
          </a:xfrm>
          <a:prstGeom prst="rect">
            <a:avLst/>
          </a:prstGeom>
        </p:spPr>
      </p:pic>
      <p:sp>
        <p:nvSpPr>
          <p:cNvPr id="10" name="TextBox 9">
            <a:extLst>
              <a:ext uri="{FF2B5EF4-FFF2-40B4-BE49-F238E27FC236}">
                <a16:creationId xmlns:a16="http://schemas.microsoft.com/office/drawing/2014/main" id="{7E5E196B-8EA9-66D6-EFC3-8B32ECF63A4E}"/>
              </a:ext>
            </a:extLst>
          </p:cNvPr>
          <p:cNvSpPr txBox="1"/>
          <p:nvPr/>
        </p:nvSpPr>
        <p:spPr>
          <a:xfrm>
            <a:off x="4279900" y="5330229"/>
            <a:ext cx="5118100" cy="369332"/>
          </a:xfrm>
          <a:prstGeom prst="rect">
            <a:avLst/>
          </a:prstGeom>
          <a:noFill/>
        </p:spPr>
        <p:txBody>
          <a:bodyPr wrap="square" rtlCol="0">
            <a:spAutoFit/>
          </a:bodyPr>
          <a:lstStyle/>
          <a:p>
            <a:r>
              <a:rPr lang="en-AU">
                <a:solidFill>
                  <a:srgbClr val="3E5668"/>
                </a:solidFill>
                <a:latin typeface="Segoe UI Semibold" panose="020B0702040204020203" pitchFamily="34" charset="0"/>
                <a:cs typeface="Segoe UI Semibold" panose="020B0702040204020203" pitchFamily="34" charset="0"/>
              </a:rPr>
              <a:t>#DDDAdelaide / @DDDAdelaide</a:t>
            </a:r>
          </a:p>
        </p:txBody>
      </p:sp>
    </p:spTree>
    <p:extLst>
      <p:ext uri="{BB962C8B-B14F-4D97-AF65-F5344CB8AC3E}">
        <p14:creationId xmlns:p14="http://schemas.microsoft.com/office/powerpoint/2010/main" val="2711662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3760A35-C67D-A774-024D-DC2123C76F83}"/>
              </a:ext>
            </a:extLst>
          </p:cNvPr>
          <p:cNvSpPr>
            <a:spLocks noGrp="1"/>
          </p:cNvSpPr>
          <p:nvPr>
            <p:ph type="title"/>
          </p:nvPr>
        </p:nvSpPr>
        <p:spPr/>
        <p:txBody>
          <a:bodyPr/>
          <a:lstStyle/>
          <a:p>
            <a:r>
              <a:rPr lang="en-US" dirty="0">
                <a:solidFill>
                  <a:schemeClr val="bg1"/>
                </a:solidFill>
              </a:rPr>
              <a:t>A possible solution?</a:t>
            </a:r>
          </a:p>
        </p:txBody>
      </p:sp>
      <p:sp>
        <p:nvSpPr>
          <p:cNvPr id="13" name="Subtitle 2">
            <a:extLst>
              <a:ext uri="{FF2B5EF4-FFF2-40B4-BE49-F238E27FC236}">
                <a16:creationId xmlns:a16="http://schemas.microsoft.com/office/drawing/2014/main" id="{34153BE5-A4DA-78EC-C1A4-692B1CFEC83C}"/>
              </a:ext>
            </a:extLst>
          </p:cNvPr>
          <p:cNvSpPr>
            <a:spLocks noGrp="1"/>
          </p:cNvSpPr>
          <p:nvPr>
            <p:ph idx="1"/>
          </p:nvPr>
        </p:nvSpPr>
        <p:spPr/>
        <p:txBody>
          <a:bodyPr>
            <a:normAutofit/>
          </a:bodyPr>
          <a:lstStyle/>
          <a:p>
            <a:r>
              <a:rPr lang="en-AU" dirty="0">
                <a:solidFill>
                  <a:schemeClr val="bg1"/>
                </a:solidFill>
              </a:rPr>
              <a:t>Adopt “Documentation as Code”</a:t>
            </a:r>
          </a:p>
          <a:p>
            <a:r>
              <a:rPr lang="en-AU" dirty="0">
                <a:solidFill>
                  <a:schemeClr val="bg1"/>
                </a:solidFill>
              </a:rPr>
              <a:t>Favour the separation of structure from presentation</a:t>
            </a:r>
          </a:p>
          <a:p>
            <a:r>
              <a:rPr lang="en-AU" dirty="0">
                <a:solidFill>
                  <a:schemeClr val="bg1"/>
                </a:solidFill>
              </a:rPr>
              <a:t>Minimise requirement for extra tooling</a:t>
            </a:r>
          </a:p>
          <a:p>
            <a:r>
              <a:rPr lang="en-AU" dirty="0">
                <a:solidFill>
                  <a:schemeClr val="bg1"/>
                </a:solidFill>
              </a:rPr>
              <a:t>Version controlled in git</a:t>
            </a:r>
          </a:p>
          <a:p>
            <a:r>
              <a:rPr lang="en-AU" dirty="0">
                <a:solidFill>
                  <a:schemeClr val="bg1"/>
                </a:solidFill>
              </a:rPr>
              <a:t>Be pragmatic, start simple, scale up</a:t>
            </a:r>
          </a:p>
        </p:txBody>
      </p:sp>
    </p:spTree>
    <p:extLst>
      <p:ext uri="{BB962C8B-B14F-4D97-AF65-F5344CB8AC3E}">
        <p14:creationId xmlns:p14="http://schemas.microsoft.com/office/powerpoint/2010/main" val="138642635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1159933" y="995318"/>
            <a:ext cx="46143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600" kern="1200" dirty="0">
                <a:solidFill>
                  <a:schemeClr val="bg1"/>
                </a:solidFill>
                <a:latin typeface="+mj-lt"/>
                <a:ea typeface="+mj-ea"/>
                <a:cs typeface="+mj-cs"/>
              </a:rPr>
              <a:t>Pros</a:t>
            </a:r>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803193" y="2888250"/>
            <a:ext cx="4971074" cy="3660831"/>
          </a:xfrm>
        </p:spPr>
        <p:txBody>
          <a:bodyPr vert="horz" lIns="91440" tIns="45720" rIns="91440" bIns="45720" rtlCol="0" anchor="t">
            <a:noAutofit/>
          </a:bodyPr>
          <a:lstStyle/>
          <a:p>
            <a:r>
              <a:rPr lang="en-US" sz="2000" dirty="0">
                <a:solidFill>
                  <a:schemeClr val="bg1"/>
                </a:solidFill>
              </a:rPr>
              <a:t>Version controllable / diffable</a:t>
            </a:r>
          </a:p>
          <a:p>
            <a:r>
              <a:rPr lang="en-US" sz="2000" dirty="0">
                <a:solidFill>
                  <a:schemeClr val="bg1"/>
                </a:solidFill>
              </a:rPr>
              <a:t>Simple to use / learn</a:t>
            </a:r>
          </a:p>
          <a:p>
            <a:r>
              <a:rPr lang="en-US" sz="2000" dirty="0">
                <a:solidFill>
                  <a:schemeClr val="bg1"/>
                </a:solidFill>
              </a:rPr>
              <a:t>Using a DSL vs just diagrams means there is context</a:t>
            </a:r>
          </a:p>
          <a:p>
            <a:r>
              <a:rPr lang="en-US" sz="2000" dirty="0">
                <a:solidFill>
                  <a:schemeClr val="bg1"/>
                </a:solidFill>
              </a:rPr>
              <a:t>Cross platform</a:t>
            </a:r>
          </a:p>
          <a:p>
            <a:r>
              <a:rPr lang="en-US" sz="2000" dirty="0">
                <a:solidFill>
                  <a:schemeClr val="bg1"/>
                </a:solidFill>
              </a:rPr>
              <a:t>Minimal tooling</a:t>
            </a:r>
          </a:p>
          <a:p>
            <a:r>
              <a:rPr lang="en-US" sz="2000" dirty="0">
                <a:solidFill>
                  <a:schemeClr val="bg1"/>
                </a:solidFill>
              </a:rPr>
              <a:t>Can generate images / pdf / ppt</a:t>
            </a:r>
          </a:p>
          <a:p>
            <a:r>
              <a:rPr lang="en-US" sz="2000" dirty="0">
                <a:solidFill>
                  <a:schemeClr val="bg1"/>
                </a:solidFill>
              </a:rPr>
              <a:t>Minimal licensing</a:t>
            </a:r>
          </a:p>
        </p:txBody>
      </p:sp>
      <p:sp>
        <p:nvSpPr>
          <p:cNvPr id="4" name="Subtitle 2">
            <a:extLst>
              <a:ext uri="{FF2B5EF4-FFF2-40B4-BE49-F238E27FC236}">
                <a16:creationId xmlns:a16="http://schemas.microsoft.com/office/drawing/2014/main" id="{F9BA7432-B83B-0E85-721D-9BC1689D8CDC}"/>
              </a:ext>
            </a:extLst>
          </p:cNvPr>
          <p:cNvSpPr txBox="1">
            <a:spLocks/>
          </p:cNvSpPr>
          <p:nvPr/>
        </p:nvSpPr>
        <p:spPr>
          <a:xfrm>
            <a:off x="6417730" y="2888250"/>
            <a:ext cx="4614337" cy="29597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The learning curve</a:t>
            </a:r>
          </a:p>
          <a:p>
            <a:r>
              <a:rPr lang="en-US" sz="2000" dirty="0">
                <a:solidFill>
                  <a:schemeClr val="bg1"/>
                </a:solidFill>
              </a:rPr>
              <a:t>Less accessible to non-tech folk</a:t>
            </a:r>
          </a:p>
          <a:p>
            <a:r>
              <a:rPr lang="en-US" sz="2000" dirty="0">
                <a:solidFill>
                  <a:schemeClr val="bg1"/>
                </a:solidFill>
              </a:rPr>
              <a:t>Harder to search &amp; aggregate (solvable)</a:t>
            </a:r>
          </a:p>
          <a:p>
            <a:r>
              <a:rPr lang="en-US" sz="2000" dirty="0">
                <a:solidFill>
                  <a:schemeClr val="bg1"/>
                </a:solidFill>
              </a:rPr>
              <a:t>Code sprawl (solvable)</a:t>
            </a:r>
          </a:p>
        </p:txBody>
      </p:sp>
      <p:sp>
        <p:nvSpPr>
          <p:cNvPr id="5" name="Title 1">
            <a:extLst>
              <a:ext uri="{FF2B5EF4-FFF2-40B4-BE49-F238E27FC236}">
                <a16:creationId xmlns:a16="http://schemas.microsoft.com/office/drawing/2014/main" id="{BAAF1D60-CA7C-2C36-BC48-B5CE97109CD4}"/>
              </a:ext>
            </a:extLst>
          </p:cNvPr>
          <p:cNvSpPr txBox="1">
            <a:spLocks/>
          </p:cNvSpPr>
          <p:nvPr/>
        </p:nvSpPr>
        <p:spPr>
          <a:xfrm>
            <a:off x="6417729" y="995318"/>
            <a:ext cx="4614338" cy="1193968"/>
          </a:xfrm>
          <a:prstGeom prst="rect">
            <a:avLst/>
          </a:prstGeom>
          <a:solidFill>
            <a:srgbClr val="FFFFFF"/>
          </a:solidFill>
          <a:ln w="38100">
            <a:solidFill>
              <a:srgbClr val="7F7F7F"/>
            </a:solidFill>
            <a:miter lim="800000"/>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Cons</a:t>
            </a:r>
          </a:p>
        </p:txBody>
      </p:sp>
    </p:spTree>
    <p:extLst>
      <p:ext uri="{BB962C8B-B14F-4D97-AF65-F5344CB8AC3E}">
        <p14:creationId xmlns:p14="http://schemas.microsoft.com/office/powerpoint/2010/main" val="108921863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1FA5A5DB-1328-664B-5946-224DEF229675}"/>
              </a:ext>
            </a:extLst>
          </p:cNvPr>
          <p:cNvSpPr>
            <a:spLocks noGrp="1"/>
          </p:cNvSpPr>
          <p:nvPr>
            <p:ph type="title"/>
          </p:nvPr>
        </p:nvSpPr>
        <p:spPr>
          <a:xfrm>
            <a:off x="640080" y="325369"/>
            <a:ext cx="4368602" cy="1956841"/>
          </a:xfrm>
        </p:spPr>
        <p:txBody>
          <a:bodyPr anchor="b">
            <a:normAutofit/>
          </a:bodyPr>
          <a:lstStyle/>
          <a:p>
            <a:r>
              <a:rPr lang="en-AU" sz="5400" dirty="0"/>
              <a:t>A consulting story</a:t>
            </a:r>
          </a:p>
        </p:txBody>
      </p:sp>
      <p:sp>
        <p:nvSpPr>
          <p:cNvPr id="18" name="Content Placeholder 17">
            <a:extLst>
              <a:ext uri="{FF2B5EF4-FFF2-40B4-BE49-F238E27FC236}">
                <a16:creationId xmlns:a16="http://schemas.microsoft.com/office/drawing/2014/main" id="{CF018975-2A2D-AC94-18F8-B6DB61CF52A4}"/>
              </a:ext>
            </a:extLst>
          </p:cNvPr>
          <p:cNvSpPr>
            <a:spLocks noGrp="1"/>
          </p:cNvSpPr>
          <p:nvPr>
            <p:ph idx="1"/>
          </p:nvPr>
        </p:nvSpPr>
        <p:spPr>
          <a:xfrm>
            <a:off x="640080" y="2872899"/>
            <a:ext cx="4243589" cy="3320668"/>
          </a:xfrm>
        </p:spPr>
        <p:txBody>
          <a:bodyPr>
            <a:normAutofit/>
          </a:bodyPr>
          <a:lstStyle/>
          <a:p>
            <a:r>
              <a:rPr lang="en-US" sz="2200" dirty="0"/>
              <a:t>A new project</a:t>
            </a:r>
          </a:p>
          <a:p>
            <a:r>
              <a:rPr lang="en-US" sz="2200" dirty="0"/>
              <a:t>A handful of repositories</a:t>
            </a:r>
          </a:p>
          <a:p>
            <a:r>
              <a:rPr lang="en-US" sz="2200" dirty="0"/>
              <a:t>No documentation</a:t>
            </a:r>
          </a:p>
          <a:p>
            <a:r>
              <a:rPr lang="en-US" sz="2200" dirty="0"/>
              <a:t>Where do we start?</a:t>
            </a:r>
          </a:p>
          <a:p>
            <a:pPr marL="0" indent="0">
              <a:buNone/>
            </a:pPr>
            <a:endParaRPr lang="en-US" sz="2200" dirty="0"/>
          </a:p>
        </p:txBody>
      </p:sp>
      <p:pic>
        <p:nvPicPr>
          <p:cNvPr id="14" name="Marcador de contenido 13" descr="Sol en el desierto&#10;&#10;Descripción generada automáticamente">
            <a:extLst>
              <a:ext uri="{FF2B5EF4-FFF2-40B4-BE49-F238E27FC236}">
                <a16:creationId xmlns:a16="http://schemas.microsoft.com/office/drawing/2014/main" id="{31423342-A42E-6479-4269-5C12B31D3604}"/>
              </a:ext>
            </a:extLst>
          </p:cNvPr>
          <p:cNvPicPr>
            <a:picLocks noChangeAspect="1"/>
          </p:cNvPicPr>
          <p:nvPr/>
        </p:nvPicPr>
        <p:blipFill rotWithShape="1">
          <a:blip r:embed="rId2"/>
          <a:srcRect l="24144" r="890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7622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Markdown README</a:t>
            </a:r>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7546847" y="2516777"/>
            <a:ext cx="4229141" cy="3660185"/>
          </a:xfrm>
        </p:spPr>
        <p:txBody>
          <a:bodyPr anchor="t">
            <a:normAutofit/>
          </a:bodyPr>
          <a:lstStyle/>
          <a:p>
            <a:r>
              <a:rPr lang="en-US" sz="2200" dirty="0"/>
              <a:t>A quick intro for onboarding</a:t>
            </a:r>
          </a:p>
          <a:p>
            <a:r>
              <a:rPr lang="en-US" sz="2200" dirty="0"/>
              <a:t>Use a template for consistency</a:t>
            </a:r>
          </a:p>
          <a:p>
            <a:r>
              <a:rPr lang="en-AU" sz="2200" dirty="0"/>
              <a:t>Customise</a:t>
            </a:r>
            <a:r>
              <a:rPr lang="en-US" sz="2200" dirty="0"/>
              <a:t> for your company</a:t>
            </a:r>
          </a:p>
          <a:p>
            <a:r>
              <a:rPr lang="en-US" sz="2200" dirty="0"/>
              <a:t>Use </a:t>
            </a:r>
            <a:r>
              <a:rPr lang="en-AU" sz="2200" dirty="0">
                <a:hlinkClick r:id="rId3"/>
              </a:rPr>
              <a:t>readme-md-generator</a:t>
            </a:r>
            <a:endParaRPr lang="en-US" sz="2200" dirty="0"/>
          </a:p>
          <a:p>
            <a:r>
              <a:rPr lang="en-US" sz="2200" dirty="0"/>
              <a:t>Or Google for examples</a:t>
            </a:r>
          </a:p>
        </p:txBody>
      </p:sp>
      <p:pic>
        <p:nvPicPr>
          <p:cNvPr id="4" name="Picture 3">
            <a:extLst>
              <a:ext uri="{FF2B5EF4-FFF2-40B4-BE49-F238E27FC236}">
                <a16:creationId xmlns:a16="http://schemas.microsoft.com/office/drawing/2014/main" id="{5C011A2A-468A-EF9C-9561-A6BC532FF4B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84419" y="2673327"/>
            <a:ext cx="6236208" cy="3660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186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Markdown README</a:t>
            </a:r>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7546847" y="2516777"/>
            <a:ext cx="4229141" cy="3660185"/>
          </a:xfrm>
        </p:spPr>
        <p:txBody>
          <a:bodyPr anchor="t">
            <a:normAutofit/>
          </a:bodyPr>
          <a:lstStyle/>
          <a:p>
            <a:r>
              <a:rPr lang="en-US" sz="2200" dirty="0"/>
              <a:t>A quick intro for onboarding</a:t>
            </a:r>
          </a:p>
          <a:p>
            <a:r>
              <a:rPr lang="en-US" sz="2200" dirty="0"/>
              <a:t>Use a template for consistency</a:t>
            </a:r>
          </a:p>
          <a:p>
            <a:r>
              <a:rPr lang="en-AU" sz="2200" dirty="0"/>
              <a:t>Customise</a:t>
            </a:r>
            <a:r>
              <a:rPr lang="en-US" sz="2200" dirty="0"/>
              <a:t> for your company</a:t>
            </a:r>
          </a:p>
          <a:p>
            <a:r>
              <a:rPr lang="en-US" sz="2200" strike="sngStrike" dirty="0"/>
              <a:t>Google for examples</a:t>
            </a:r>
          </a:p>
          <a:p>
            <a:r>
              <a:rPr lang="en-US" sz="2200" dirty="0"/>
              <a:t>Ask </a:t>
            </a:r>
            <a:r>
              <a:rPr lang="en-US" sz="2200" dirty="0" err="1"/>
              <a:t>ChatGPT</a:t>
            </a:r>
            <a:endParaRPr lang="en-US" sz="2200" dirty="0"/>
          </a:p>
        </p:txBody>
      </p:sp>
      <p:pic>
        <p:nvPicPr>
          <p:cNvPr id="2050" name="Picture 2" descr="THE NEW CHATGPT LOGO PNG 2023 - eDigital Agency">
            <a:extLst>
              <a:ext uri="{FF2B5EF4-FFF2-40B4-BE49-F238E27FC236}">
                <a16:creationId xmlns:a16="http://schemas.microsoft.com/office/drawing/2014/main" id="{ECD9F517-F508-6BAC-04FB-77CF26EB2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4166" y="470263"/>
            <a:ext cx="927462" cy="92746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3F9A5D8F-BA46-0933-4147-D7E8BBD33566}"/>
              </a:ext>
            </a:extLst>
          </p:cNvPr>
          <p:cNvPicPr>
            <a:picLocks noChangeAspect="1"/>
          </p:cNvPicPr>
          <p:nvPr/>
        </p:nvPicPr>
        <p:blipFill>
          <a:blip r:embed="rId4"/>
          <a:stretch>
            <a:fillRect/>
          </a:stretch>
        </p:blipFill>
        <p:spPr>
          <a:xfrm rot="20764978">
            <a:off x="2722428" y="2039277"/>
            <a:ext cx="4229141" cy="4262246"/>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B73C7326-EA57-30D5-E728-452BECADEEA7}"/>
              </a:ext>
            </a:extLst>
          </p:cNvPr>
          <p:cNvPicPr>
            <a:picLocks noChangeAspect="1"/>
          </p:cNvPicPr>
          <p:nvPr/>
        </p:nvPicPr>
        <p:blipFill>
          <a:blip r:embed="rId5"/>
          <a:stretch>
            <a:fillRect/>
          </a:stretch>
        </p:blipFill>
        <p:spPr>
          <a:xfrm>
            <a:off x="416012" y="3134063"/>
            <a:ext cx="6942775" cy="18013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2338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p:txBody>
          <a:bodyPr>
            <a:normAutofit/>
          </a:bodyPr>
          <a:lstStyle/>
          <a:p>
            <a:r>
              <a:rPr lang="en-US" dirty="0"/>
              <a:t>Tracking Decisions</a:t>
            </a:r>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838200" y="1825625"/>
            <a:ext cx="5607205" cy="4351338"/>
          </a:xfrm>
        </p:spPr>
        <p:txBody>
          <a:bodyPr anchor="t">
            <a:normAutofit/>
          </a:bodyPr>
          <a:lstStyle/>
          <a:p>
            <a:r>
              <a:rPr lang="en-US" sz="1800" dirty="0">
                <a:hlinkClick r:id="rId3"/>
              </a:rPr>
              <a:t>Markdown Decision Records (MADR)</a:t>
            </a:r>
            <a:endParaRPr lang="en-US" sz="1800" dirty="0"/>
          </a:p>
          <a:p>
            <a:pPr lvl="1"/>
            <a:r>
              <a:rPr lang="en-US" sz="1800" dirty="0"/>
              <a:t>Context/Problem</a:t>
            </a:r>
          </a:p>
          <a:p>
            <a:pPr lvl="1"/>
            <a:r>
              <a:rPr lang="en-US" sz="1800" dirty="0"/>
              <a:t>Considered Options</a:t>
            </a:r>
          </a:p>
          <a:p>
            <a:pPr lvl="1"/>
            <a:r>
              <a:rPr lang="en-US" sz="1800" dirty="0"/>
              <a:t>Decision</a:t>
            </a:r>
          </a:p>
          <a:p>
            <a:pPr lvl="1"/>
            <a:r>
              <a:rPr lang="en-US" sz="1800" dirty="0"/>
              <a:t>Consequences</a:t>
            </a:r>
          </a:p>
          <a:p>
            <a:r>
              <a:rPr lang="en-US" sz="2200" dirty="0"/>
              <a:t>Create an index for easy reference</a:t>
            </a:r>
          </a:p>
        </p:txBody>
      </p:sp>
      <p:pic>
        <p:nvPicPr>
          <p:cNvPr id="6" name="Picture 5">
            <a:extLst>
              <a:ext uri="{FF2B5EF4-FFF2-40B4-BE49-F238E27FC236}">
                <a16:creationId xmlns:a16="http://schemas.microsoft.com/office/drawing/2014/main" id="{06286F51-8C77-002F-FE82-4E973B616596}"/>
              </a:ext>
            </a:extLst>
          </p:cNvPr>
          <p:cNvPicPr>
            <a:picLocks noChangeAspect="1"/>
          </p:cNvPicPr>
          <p:nvPr/>
        </p:nvPicPr>
        <p:blipFill rotWithShape="1">
          <a:blip r:embed="rId4"/>
          <a:srcRect l="58" r="58"/>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pic>
        <p:nvPicPr>
          <p:cNvPr id="7" name="Picture 6">
            <a:extLst>
              <a:ext uri="{FF2B5EF4-FFF2-40B4-BE49-F238E27FC236}">
                <a16:creationId xmlns:a16="http://schemas.microsoft.com/office/drawing/2014/main" id="{C8DCC9B1-B2F0-AE55-18C1-264E5D6570A9}"/>
              </a:ext>
            </a:extLst>
          </p:cNvPr>
          <p:cNvPicPr>
            <a:picLocks noChangeAspect="1"/>
          </p:cNvPicPr>
          <p:nvPr/>
        </p:nvPicPr>
        <p:blipFill rotWithShape="1">
          <a:blip r:embed="rId5"/>
          <a:srcRect/>
          <a:stretch/>
        </p:blipFill>
        <p:spPr>
          <a:xfrm>
            <a:off x="7190587" y="3127064"/>
            <a:ext cx="5001415" cy="3728653"/>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29143860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p:txBody>
          <a:bodyPr>
            <a:normAutofit/>
          </a:bodyPr>
          <a:lstStyle/>
          <a:p>
            <a:r>
              <a:rPr lang="en-US" dirty="0"/>
              <a:t>Tracking Decisions</a:t>
            </a:r>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838200" y="1825625"/>
            <a:ext cx="5607205" cy="4351338"/>
          </a:xfrm>
        </p:spPr>
        <p:txBody>
          <a:bodyPr anchor="t">
            <a:normAutofit/>
          </a:bodyPr>
          <a:lstStyle/>
          <a:p>
            <a:r>
              <a:rPr lang="en-US" sz="1800" dirty="0">
                <a:hlinkClick r:id="rId3"/>
              </a:rPr>
              <a:t>Markdown Decision Records (MADR)</a:t>
            </a:r>
            <a:endParaRPr lang="en-US" sz="1800" dirty="0"/>
          </a:p>
          <a:p>
            <a:pPr lvl="1"/>
            <a:r>
              <a:rPr lang="en-US" sz="1800" dirty="0"/>
              <a:t>Context/Problem</a:t>
            </a:r>
          </a:p>
          <a:p>
            <a:pPr lvl="1"/>
            <a:r>
              <a:rPr lang="en-US" sz="1800" dirty="0"/>
              <a:t>Considered Options</a:t>
            </a:r>
          </a:p>
          <a:p>
            <a:pPr lvl="1"/>
            <a:r>
              <a:rPr lang="en-US" sz="1800" dirty="0"/>
              <a:t>Decision</a:t>
            </a:r>
          </a:p>
          <a:p>
            <a:pPr lvl="1"/>
            <a:r>
              <a:rPr lang="en-US" sz="1800" dirty="0"/>
              <a:t>Consequences</a:t>
            </a:r>
          </a:p>
          <a:p>
            <a:r>
              <a:rPr lang="en-US" sz="2200" dirty="0"/>
              <a:t>Create an index for easy reference</a:t>
            </a:r>
          </a:p>
        </p:txBody>
      </p:sp>
      <p:pic>
        <p:nvPicPr>
          <p:cNvPr id="6" name="Picture 5">
            <a:extLst>
              <a:ext uri="{FF2B5EF4-FFF2-40B4-BE49-F238E27FC236}">
                <a16:creationId xmlns:a16="http://schemas.microsoft.com/office/drawing/2014/main" id="{06286F51-8C77-002F-FE82-4E973B616596}"/>
              </a:ext>
            </a:extLst>
          </p:cNvPr>
          <p:cNvPicPr>
            <a:picLocks noChangeAspect="1"/>
          </p:cNvPicPr>
          <p:nvPr/>
        </p:nvPicPr>
        <p:blipFill rotWithShape="1">
          <a:blip r:embed="rId4"/>
          <a:srcRect l="58" r="58"/>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pic>
        <p:nvPicPr>
          <p:cNvPr id="7" name="Picture 6">
            <a:extLst>
              <a:ext uri="{FF2B5EF4-FFF2-40B4-BE49-F238E27FC236}">
                <a16:creationId xmlns:a16="http://schemas.microsoft.com/office/drawing/2014/main" id="{C8DCC9B1-B2F0-AE55-18C1-264E5D6570A9}"/>
              </a:ext>
            </a:extLst>
          </p:cNvPr>
          <p:cNvPicPr>
            <a:picLocks noChangeAspect="1"/>
          </p:cNvPicPr>
          <p:nvPr/>
        </p:nvPicPr>
        <p:blipFill rotWithShape="1">
          <a:blip r:embed="rId5"/>
          <a:srcRect/>
          <a:stretch/>
        </p:blipFill>
        <p:spPr>
          <a:xfrm>
            <a:off x="7190587" y="3127064"/>
            <a:ext cx="5001415" cy="3728653"/>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
        <p:nvSpPr>
          <p:cNvPr id="4" name="Rectangle 4">
            <a:extLst>
              <a:ext uri="{FF2B5EF4-FFF2-40B4-BE49-F238E27FC236}">
                <a16:creationId xmlns:a16="http://schemas.microsoft.com/office/drawing/2014/main" id="{6C6E7296-88B8-27A2-402E-95382B300DC2}"/>
              </a:ext>
            </a:extLst>
          </p:cNvPr>
          <p:cNvSpPr/>
          <p:nvPr/>
        </p:nvSpPr>
        <p:spPr>
          <a:xfrm>
            <a:off x="-14961" y="-3"/>
            <a:ext cx="12192000" cy="6858000"/>
          </a:xfrm>
          <a:prstGeom prst="rect">
            <a:avLst/>
          </a:prstGeom>
          <a:solidFill>
            <a:schemeClr val="tx2">
              <a:lumMod val="75000"/>
              <a:alpha val="6391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3">
            <a:extLst>
              <a:ext uri="{FF2B5EF4-FFF2-40B4-BE49-F238E27FC236}">
                <a16:creationId xmlns:a16="http://schemas.microsoft.com/office/drawing/2014/main" id="{16F41FBC-4E28-414E-3C31-00C161254BE6}"/>
              </a:ext>
            </a:extLst>
          </p:cNvPr>
          <p:cNvPicPr>
            <a:picLocks noChangeAspect="1"/>
          </p:cNvPicPr>
          <p:nvPr/>
        </p:nvPicPr>
        <p:blipFill>
          <a:blip r:embed="rId6"/>
          <a:srcRect/>
          <a:stretch/>
        </p:blipFill>
        <p:spPr>
          <a:xfrm>
            <a:off x="2984207" y="804334"/>
            <a:ext cx="6193664" cy="46573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109903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p:txBody>
          <a:bodyPr>
            <a:normAutofit/>
          </a:bodyPr>
          <a:lstStyle/>
          <a:p>
            <a:r>
              <a:rPr lang="en-US" dirty="0"/>
              <a:t>Tracking Decisions</a:t>
            </a:r>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838200" y="1825625"/>
            <a:ext cx="5607205" cy="4351338"/>
          </a:xfrm>
        </p:spPr>
        <p:txBody>
          <a:bodyPr anchor="t">
            <a:normAutofit/>
          </a:bodyPr>
          <a:lstStyle/>
          <a:p>
            <a:r>
              <a:rPr lang="en-US" sz="1800" dirty="0">
                <a:hlinkClick r:id="rId3"/>
              </a:rPr>
              <a:t>Markdown Decision Records (MADR)</a:t>
            </a:r>
            <a:endParaRPr lang="en-US" sz="1800" dirty="0"/>
          </a:p>
          <a:p>
            <a:pPr lvl="1"/>
            <a:r>
              <a:rPr lang="en-US" sz="1800" dirty="0"/>
              <a:t>Context/Problem</a:t>
            </a:r>
          </a:p>
          <a:p>
            <a:pPr lvl="1"/>
            <a:r>
              <a:rPr lang="en-US" sz="1800" dirty="0"/>
              <a:t>Considered Options</a:t>
            </a:r>
          </a:p>
          <a:p>
            <a:pPr lvl="1"/>
            <a:r>
              <a:rPr lang="en-US" sz="1800" dirty="0"/>
              <a:t>Decision</a:t>
            </a:r>
          </a:p>
          <a:p>
            <a:pPr lvl="1"/>
            <a:r>
              <a:rPr lang="en-US" sz="1800" dirty="0"/>
              <a:t>Consequences</a:t>
            </a:r>
          </a:p>
          <a:p>
            <a:r>
              <a:rPr lang="en-US" sz="2200" dirty="0"/>
              <a:t>Create an index for easy reference</a:t>
            </a:r>
          </a:p>
        </p:txBody>
      </p:sp>
      <p:pic>
        <p:nvPicPr>
          <p:cNvPr id="6" name="Picture 5">
            <a:extLst>
              <a:ext uri="{FF2B5EF4-FFF2-40B4-BE49-F238E27FC236}">
                <a16:creationId xmlns:a16="http://schemas.microsoft.com/office/drawing/2014/main" id="{06286F51-8C77-002F-FE82-4E973B616596}"/>
              </a:ext>
            </a:extLst>
          </p:cNvPr>
          <p:cNvPicPr>
            <a:picLocks noChangeAspect="1"/>
          </p:cNvPicPr>
          <p:nvPr/>
        </p:nvPicPr>
        <p:blipFill rotWithShape="1">
          <a:blip r:embed="rId4"/>
          <a:srcRect l="58" r="58"/>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pic>
        <p:nvPicPr>
          <p:cNvPr id="7" name="Picture 6">
            <a:extLst>
              <a:ext uri="{FF2B5EF4-FFF2-40B4-BE49-F238E27FC236}">
                <a16:creationId xmlns:a16="http://schemas.microsoft.com/office/drawing/2014/main" id="{C8DCC9B1-B2F0-AE55-18C1-264E5D6570A9}"/>
              </a:ext>
            </a:extLst>
          </p:cNvPr>
          <p:cNvPicPr>
            <a:picLocks noChangeAspect="1"/>
          </p:cNvPicPr>
          <p:nvPr/>
        </p:nvPicPr>
        <p:blipFill rotWithShape="1">
          <a:blip r:embed="rId5"/>
          <a:srcRect/>
          <a:stretch/>
        </p:blipFill>
        <p:spPr>
          <a:xfrm>
            <a:off x="7190587" y="3127064"/>
            <a:ext cx="5001415" cy="3728653"/>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
        <p:nvSpPr>
          <p:cNvPr id="4" name="Rectangle 4">
            <a:extLst>
              <a:ext uri="{FF2B5EF4-FFF2-40B4-BE49-F238E27FC236}">
                <a16:creationId xmlns:a16="http://schemas.microsoft.com/office/drawing/2014/main" id="{6C6E7296-88B8-27A2-402E-95382B300DC2}"/>
              </a:ext>
            </a:extLst>
          </p:cNvPr>
          <p:cNvSpPr/>
          <p:nvPr/>
        </p:nvSpPr>
        <p:spPr>
          <a:xfrm>
            <a:off x="-14961" y="-3"/>
            <a:ext cx="12192000" cy="6858000"/>
          </a:xfrm>
          <a:prstGeom prst="rect">
            <a:avLst/>
          </a:prstGeom>
          <a:solidFill>
            <a:schemeClr val="tx2">
              <a:lumMod val="75000"/>
              <a:alpha val="6391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4">
            <a:extLst>
              <a:ext uri="{FF2B5EF4-FFF2-40B4-BE49-F238E27FC236}">
                <a16:creationId xmlns:a16="http://schemas.microsoft.com/office/drawing/2014/main" id="{7111BA27-97BD-BCCD-1524-3AB50CCE3A85}"/>
              </a:ext>
            </a:extLst>
          </p:cNvPr>
          <p:cNvPicPr>
            <a:picLocks noChangeAspect="1"/>
          </p:cNvPicPr>
          <p:nvPr/>
        </p:nvPicPr>
        <p:blipFill>
          <a:blip r:embed="rId6"/>
          <a:srcRect/>
          <a:stretch/>
        </p:blipFill>
        <p:spPr>
          <a:xfrm>
            <a:off x="3595292" y="139539"/>
            <a:ext cx="5001414" cy="6578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73189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p:txBody>
          <a:bodyPr>
            <a:normAutofit/>
          </a:bodyPr>
          <a:lstStyle/>
          <a:p>
            <a:r>
              <a:rPr lang="en-US" dirty="0"/>
              <a:t>Tracking Decisions</a:t>
            </a:r>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838200" y="1825625"/>
            <a:ext cx="5607205" cy="4351338"/>
          </a:xfrm>
        </p:spPr>
        <p:txBody>
          <a:bodyPr anchor="t">
            <a:normAutofit/>
          </a:bodyPr>
          <a:lstStyle/>
          <a:p>
            <a:r>
              <a:rPr lang="en-US" sz="1800" dirty="0">
                <a:hlinkClick r:id="rId3"/>
              </a:rPr>
              <a:t>Markdown Decision Records (MADR)</a:t>
            </a:r>
            <a:endParaRPr lang="en-US" sz="1800" dirty="0"/>
          </a:p>
          <a:p>
            <a:pPr lvl="1"/>
            <a:r>
              <a:rPr lang="en-US" sz="1800" dirty="0"/>
              <a:t>Context/Problem</a:t>
            </a:r>
          </a:p>
          <a:p>
            <a:pPr lvl="1"/>
            <a:r>
              <a:rPr lang="en-US" sz="1800" dirty="0"/>
              <a:t>Considered Options</a:t>
            </a:r>
          </a:p>
          <a:p>
            <a:pPr lvl="1"/>
            <a:r>
              <a:rPr lang="en-US" sz="1800" dirty="0"/>
              <a:t>Decision</a:t>
            </a:r>
          </a:p>
          <a:p>
            <a:pPr lvl="1"/>
            <a:r>
              <a:rPr lang="en-US" sz="1800" dirty="0"/>
              <a:t>Consequences</a:t>
            </a:r>
          </a:p>
          <a:p>
            <a:r>
              <a:rPr lang="en-US" sz="2200" dirty="0"/>
              <a:t>Create an index for easy reference</a:t>
            </a:r>
          </a:p>
        </p:txBody>
      </p:sp>
      <p:pic>
        <p:nvPicPr>
          <p:cNvPr id="6" name="Picture 5">
            <a:extLst>
              <a:ext uri="{FF2B5EF4-FFF2-40B4-BE49-F238E27FC236}">
                <a16:creationId xmlns:a16="http://schemas.microsoft.com/office/drawing/2014/main" id="{06286F51-8C77-002F-FE82-4E973B616596}"/>
              </a:ext>
            </a:extLst>
          </p:cNvPr>
          <p:cNvPicPr>
            <a:picLocks noChangeAspect="1"/>
          </p:cNvPicPr>
          <p:nvPr/>
        </p:nvPicPr>
        <p:blipFill rotWithShape="1">
          <a:blip r:embed="rId4"/>
          <a:srcRect l="58" r="58"/>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pic>
        <p:nvPicPr>
          <p:cNvPr id="7" name="Picture 6">
            <a:extLst>
              <a:ext uri="{FF2B5EF4-FFF2-40B4-BE49-F238E27FC236}">
                <a16:creationId xmlns:a16="http://schemas.microsoft.com/office/drawing/2014/main" id="{C8DCC9B1-B2F0-AE55-18C1-264E5D6570A9}"/>
              </a:ext>
            </a:extLst>
          </p:cNvPr>
          <p:cNvPicPr>
            <a:picLocks noChangeAspect="1"/>
          </p:cNvPicPr>
          <p:nvPr/>
        </p:nvPicPr>
        <p:blipFill rotWithShape="1">
          <a:blip r:embed="rId5"/>
          <a:srcRect/>
          <a:stretch/>
        </p:blipFill>
        <p:spPr>
          <a:xfrm>
            <a:off x="7190587" y="3127064"/>
            <a:ext cx="5001415" cy="3728653"/>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
        <p:nvSpPr>
          <p:cNvPr id="4" name="Rectangle 4">
            <a:extLst>
              <a:ext uri="{FF2B5EF4-FFF2-40B4-BE49-F238E27FC236}">
                <a16:creationId xmlns:a16="http://schemas.microsoft.com/office/drawing/2014/main" id="{6C6E7296-88B8-27A2-402E-95382B300DC2}"/>
              </a:ext>
            </a:extLst>
          </p:cNvPr>
          <p:cNvSpPr/>
          <p:nvPr/>
        </p:nvSpPr>
        <p:spPr>
          <a:xfrm>
            <a:off x="-14961" y="-3"/>
            <a:ext cx="12192000" cy="6858000"/>
          </a:xfrm>
          <a:prstGeom prst="rect">
            <a:avLst/>
          </a:prstGeom>
          <a:solidFill>
            <a:schemeClr val="tx2">
              <a:lumMod val="75000"/>
              <a:alpha val="6391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Imagen 4">
            <a:extLst>
              <a:ext uri="{FF2B5EF4-FFF2-40B4-BE49-F238E27FC236}">
                <a16:creationId xmlns:a16="http://schemas.microsoft.com/office/drawing/2014/main" id="{EA60BB93-98E6-0C3F-8E61-D609AA4084E6}"/>
              </a:ext>
            </a:extLst>
          </p:cNvPr>
          <p:cNvPicPr>
            <a:picLocks noChangeAspect="1"/>
          </p:cNvPicPr>
          <p:nvPr/>
        </p:nvPicPr>
        <p:blipFill>
          <a:blip r:embed="rId6"/>
          <a:stretch>
            <a:fillRect/>
          </a:stretch>
        </p:blipFill>
        <p:spPr>
          <a:xfrm>
            <a:off x="2916620" y="-6"/>
            <a:ext cx="6358759" cy="6858000"/>
          </a:xfrm>
          <a:prstGeom prst="rect">
            <a:avLst/>
          </a:prstGeom>
        </p:spPr>
      </p:pic>
    </p:spTree>
    <p:extLst>
      <p:ext uri="{BB962C8B-B14F-4D97-AF65-F5344CB8AC3E}">
        <p14:creationId xmlns:p14="http://schemas.microsoft.com/office/powerpoint/2010/main" val="394070104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950976" y="700186"/>
            <a:ext cx="5374494" cy="1188720"/>
          </a:xfrm>
        </p:spPr>
        <p:txBody>
          <a:bodyPr anchor="ctr">
            <a:normAutofit/>
          </a:bodyPr>
          <a:lstStyle/>
          <a:p>
            <a:r>
              <a:rPr lang="en-US" sz="4100" dirty="0">
                <a:solidFill>
                  <a:schemeClr val="bg1"/>
                </a:solidFill>
              </a:rPr>
              <a:t>Architectural Guidance</a:t>
            </a:r>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950976" y="2066544"/>
            <a:ext cx="5374494" cy="3788346"/>
          </a:xfrm>
        </p:spPr>
        <p:txBody>
          <a:bodyPr>
            <a:normAutofit/>
          </a:bodyPr>
          <a:lstStyle/>
          <a:p>
            <a:r>
              <a:rPr lang="en-US" sz="2400" dirty="0">
                <a:solidFill>
                  <a:schemeClr val="bg1"/>
                </a:solidFill>
              </a:rPr>
              <a:t>Architecture Principles</a:t>
            </a:r>
          </a:p>
          <a:p>
            <a:pPr lvl="1"/>
            <a:r>
              <a:rPr lang="en-US" dirty="0">
                <a:solidFill>
                  <a:schemeClr val="bg1"/>
                </a:solidFill>
              </a:rPr>
              <a:t>Capture expectations/assumptions</a:t>
            </a:r>
          </a:p>
          <a:p>
            <a:pPr lvl="1"/>
            <a:r>
              <a:rPr lang="en-US" dirty="0">
                <a:solidFill>
                  <a:schemeClr val="bg1"/>
                </a:solidFill>
              </a:rPr>
              <a:t>Make it easier for developers to make decisions</a:t>
            </a:r>
          </a:p>
          <a:p>
            <a:pPr lvl="1"/>
            <a:r>
              <a:rPr lang="en-US" dirty="0">
                <a:solidFill>
                  <a:schemeClr val="bg1"/>
                </a:solidFill>
              </a:rPr>
              <a:t>Could this meeting have been a Principle?</a:t>
            </a:r>
          </a:p>
          <a:p>
            <a:pPr marL="0" indent="0">
              <a:buNone/>
            </a:pPr>
            <a:endParaRPr lang="en-US" sz="2400" dirty="0">
              <a:solidFill>
                <a:schemeClr val="bg1"/>
              </a:solidFill>
            </a:endParaRPr>
          </a:p>
          <a:p>
            <a:endParaRPr lang="en-US" sz="2400" dirty="0">
              <a:solidFill>
                <a:schemeClr val="bg1"/>
              </a:solidFill>
            </a:endParaRPr>
          </a:p>
          <a:p>
            <a:pPr marL="0" indent="0">
              <a:buNone/>
            </a:pPr>
            <a:endParaRPr lang="en-US" sz="2400" dirty="0">
              <a:solidFill>
                <a:schemeClr val="bg1"/>
              </a:solidFill>
            </a:endParaRPr>
          </a:p>
        </p:txBody>
      </p:sp>
      <p:pic>
        <p:nvPicPr>
          <p:cNvPr id="4" name="Picture 3">
            <a:extLst>
              <a:ext uri="{FF2B5EF4-FFF2-40B4-BE49-F238E27FC236}">
                <a16:creationId xmlns:a16="http://schemas.microsoft.com/office/drawing/2014/main" id="{9D77C551-146D-7E64-4976-7DFD8E6FCDDB}"/>
              </a:ext>
            </a:extLst>
          </p:cNvPr>
          <p:cNvPicPr>
            <a:picLocks noChangeAspect="1"/>
          </p:cNvPicPr>
          <p:nvPr/>
        </p:nvPicPr>
        <p:blipFill>
          <a:blip r:embed="rId3"/>
          <a:srcRect/>
          <a:stretch/>
        </p:blipFill>
        <p:spPr>
          <a:xfrm>
            <a:off x="7222982" y="1866889"/>
            <a:ext cx="4239945" cy="2788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9016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EBE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FC7F1D5-DBBC-4878-284E-EF375F8011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0215" y="5580042"/>
            <a:ext cx="1219862" cy="791613"/>
          </a:xfrm>
          <a:prstGeom prst="rect">
            <a:avLst/>
          </a:prstGeom>
        </p:spPr>
      </p:pic>
      <p:pic>
        <p:nvPicPr>
          <p:cNvPr id="7" name="Graphic 6">
            <a:extLst>
              <a:ext uri="{FF2B5EF4-FFF2-40B4-BE49-F238E27FC236}">
                <a16:creationId xmlns:a16="http://schemas.microsoft.com/office/drawing/2014/main" id="{8385D433-8A29-FAB9-0D28-371451190B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2529" y="3402908"/>
            <a:ext cx="1397386" cy="1397386"/>
          </a:xfrm>
          <a:prstGeom prst="rect">
            <a:avLst/>
          </a:prstGeom>
        </p:spPr>
      </p:pic>
      <p:pic>
        <p:nvPicPr>
          <p:cNvPr id="9" name="Graphic 8">
            <a:extLst>
              <a:ext uri="{FF2B5EF4-FFF2-40B4-BE49-F238E27FC236}">
                <a16:creationId xmlns:a16="http://schemas.microsoft.com/office/drawing/2014/main" id="{26D09A9A-26C2-9751-F076-5ED523A6583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29996"/>
          <a:stretch/>
        </p:blipFill>
        <p:spPr>
          <a:xfrm>
            <a:off x="6500525" y="5592782"/>
            <a:ext cx="1226312" cy="767237"/>
          </a:xfrm>
          <a:prstGeom prst="rect">
            <a:avLst/>
          </a:prstGeom>
        </p:spPr>
      </p:pic>
      <p:pic>
        <p:nvPicPr>
          <p:cNvPr id="11" name="Graphic 10">
            <a:extLst>
              <a:ext uri="{FF2B5EF4-FFF2-40B4-BE49-F238E27FC236}">
                <a16:creationId xmlns:a16="http://schemas.microsoft.com/office/drawing/2014/main" id="{CE6FD780-2410-9FC6-592A-D1A6EF4F9B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00525" y="3243576"/>
            <a:ext cx="1579973" cy="287330"/>
          </a:xfrm>
          <a:prstGeom prst="rect">
            <a:avLst/>
          </a:prstGeom>
        </p:spPr>
      </p:pic>
      <p:pic>
        <p:nvPicPr>
          <p:cNvPr id="13" name="Graphic 12">
            <a:extLst>
              <a:ext uri="{FF2B5EF4-FFF2-40B4-BE49-F238E27FC236}">
                <a16:creationId xmlns:a16="http://schemas.microsoft.com/office/drawing/2014/main" id="{EAB2C9FF-2564-FB28-4186-AC4011FD35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71117" y="5814028"/>
            <a:ext cx="2149375" cy="298524"/>
          </a:xfrm>
          <a:prstGeom prst="rect">
            <a:avLst/>
          </a:prstGeom>
        </p:spPr>
      </p:pic>
      <p:pic>
        <p:nvPicPr>
          <p:cNvPr id="15" name="Graphic 14">
            <a:extLst>
              <a:ext uri="{FF2B5EF4-FFF2-40B4-BE49-F238E27FC236}">
                <a16:creationId xmlns:a16="http://schemas.microsoft.com/office/drawing/2014/main" id="{0DDF5131-3C92-AE32-FFE0-9BEC1818CF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30146" y="3229807"/>
            <a:ext cx="1627804" cy="391804"/>
          </a:xfrm>
          <a:prstGeom prst="rect">
            <a:avLst/>
          </a:prstGeom>
        </p:spPr>
      </p:pic>
      <p:pic>
        <p:nvPicPr>
          <p:cNvPr id="17" name="Graphic 16">
            <a:extLst>
              <a:ext uri="{FF2B5EF4-FFF2-40B4-BE49-F238E27FC236}">
                <a16:creationId xmlns:a16="http://schemas.microsoft.com/office/drawing/2014/main" id="{8675247A-EE40-A89E-BA07-89B75040A06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34550" y="1159079"/>
            <a:ext cx="2744520" cy="799141"/>
          </a:xfrm>
          <a:prstGeom prst="rect">
            <a:avLst/>
          </a:prstGeom>
        </p:spPr>
      </p:pic>
      <p:pic>
        <p:nvPicPr>
          <p:cNvPr id="19" name="Graphic 18">
            <a:extLst>
              <a:ext uri="{FF2B5EF4-FFF2-40B4-BE49-F238E27FC236}">
                <a16:creationId xmlns:a16="http://schemas.microsoft.com/office/drawing/2014/main" id="{950C25CC-09A2-611B-C2A3-C15096FB94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99398" y="3124343"/>
            <a:ext cx="1759679" cy="490511"/>
          </a:xfrm>
          <a:prstGeom prst="rect">
            <a:avLst/>
          </a:prstGeom>
        </p:spPr>
      </p:pic>
      <p:pic>
        <p:nvPicPr>
          <p:cNvPr id="21" name="Graphic 20">
            <a:extLst>
              <a:ext uri="{FF2B5EF4-FFF2-40B4-BE49-F238E27FC236}">
                <a16:creationId xmlns:a16="http://schemas.microsoft.com/office/drawing/2014/main" id="{D6561843-CE64-0C07-C87B-913B4A2DB18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484400" y="4033361"/>
            <a:ext cx="1265686" cy="368809"/>
          </a:xfrm>
          <a:prstGeom prst="rect">
            <a:avLst/>
          </a:prstGeom>
        </p:spPr>
      </p:pic>
      <p:pic>
        <p:nvPicPr>
          <p:cNvPr id="23" name="Graphic 22">
            <a:extLst>
              <a:ext uri="{FF2B5EF4-FFF2-40B4-BE49-F238E27FC236}">
                <a16:creationId xmlns:a16="http://schemas.microsoft.com/office/drawing/2014/main" id="{EA7819AA-19F8-3F67-A529-0F21CEA4AA2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03415" y="5727835"/>
            <a:ext cx="2285896" cy="512957"/>
          </a:xfrm>
          <a:prstGeom prst="rect">
            <a:avLst/>
          </a:prstGeom>
        </p:spPr>
      </p:pic>
      <p:pic>
        <p:nvPicPr>
          <p:cNvPr id="25" name="Graphic 24">
            <a:extLst>
              <a:ext uri="{FF2B5EF4-FFF2-40B4-BE49-F238E27FC236}">
                <a16:creationId xmlns:a16="http://schemas.microsoft.com/office/drawing/2014/main" id="{DF2C79CF-30D9-C8BB-A17A-22AE421BD16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66059" y="4001962"/>
            <a:ext cx="1378742" cy="409129"/>
          </a:xfrm>
          <a:prstGeom prst="rect">
            <a:avLst/>
          </a:prstGeom>
        </p:spPr>
      </p:pic>
      <p:pic>
        <p:nvPicPr>
          <p:cNvPr id="27" name="Graphic 26">
            <a:extLst>
              <a:ext uri="{FF2B5EF4-FFF2-40B4-BE49-F238E27FC236}">
                <a16:creationId xmlns:a16="http://schemas.microsoft.com/office/drawing/2014/main" id="{44EC8E3E-2A12-0907-BA58-EDA0397877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676040" y="1159079"/>
            <a:ext cx="2523038" cy="913749"/>
          </a:xfrm>
          <a:prstGeom prst="rect">
            <a:avLst/>
          </a:prstGeom>
        </p:spPr>
      </p:pic>
      <p:pic>
        <p:nvPicPr>
          <p:cNvPr id="29" name="Graphic 28">
            <a:extLst>
              <a:ext uri="{FF2B5EF4-FFF2-40B4-BE49-F238E27FC236}">
                <a16:creationId xmlns:a16="http://schemas.microsoft.com/office/drawing/2014/main" id="{2E4DA5A4-E610-EB2D-ED3F-E73D3914430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521946" y="3223193"/>
            <a:ext cx="1254481" cy="328095"/>
          </a:xfrm>
          <a:prstGeom prst="rect">
            <a:avLst/>
          </a:prstGeom>
        </p:spPr>
      </p:pic>
      <p:pic>
        <p:nvPicPr>
          <p:cNvPr id="31" name="Graphic 30">
            <a:extLst>
              <a:ext uri="{FF2B5EF4-FFF2-40B4-BE49-F238E27FC236}">
                <a16:creationId xmlns:a16="http://schemas.microsoft.com/office/drawing/2014/main" id="{08617613-D3BF-F75C-DD81-F995646907A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785304" y="1308164"/>
            <a:ext cx="2385383" cy="453992"/>
          </a:xfrm>
          <a:prstGeom prst="rect">
            <a:avLst/>
          </a:prstGeom>
        </p:spPr>
      </p:pic>
      <p:grpSp>
        <p:nvGrpSpPr>
          <p:cNvPr id="57" name="Group 56">
            <a:extLst>
              <a:ext uri="{FF2B5EF4-FFF2-40B4-BE49-F238E27FC236}">
                <a16:creationId xmlns:a16="http://schemas.microsoft.com/office/drawing/2014/main" id="{763BBF87-EA7B-4A1E-8F68-3B168CC82940}"/>
              </a:ext>
            </a:extLst>
          </p:cNvPr>
          <p:cNvGrpSpPr/>
          <p:nvPr/>
        </p:nvGrpSpPr>
        <p:grpSpPr>
          <a:xfrm>
            <a:off x="675024" y="357013"/>
            <a:ext cx="10672354" cy="584775"/>
            <a:chOff x="675024" y="357013"/>
            <a:chExt cx="10672354" cy="584775"/>
          </a:xfrm>
        </p:grpSpPr>
        <p:sp>
          <p:nvSpPr>
            <p:cNvPr id="47" name="TextBox 46">
              <a:extLst>
                <a:ext uri="{FF2B5EF4-FFF2-40B4-BE49-F238E27FC236}">
                  <a16:creationId xmlns:a16="http://schemas.microsoft.com/office/drawing/2014/main" id="{AEAC3728-E00F-FA83-4AEE-393D10B01461}"/>
                </a:ext>
              </a:extLst>
            </p:cNvPr>
            <p:cNvSpPr txBox="1"/>
            <p:nvPr/>
          </p:nvSpPr>
          <p:spPr>
            <a:xfrm>
              <a:off x="675024" y="357013"/>
              <a:ext cx="10672354" cy="584775"/>
            </a:xfrm>
            <a:prstGeom prst="rect">
              <a:avLst/>
            </a:prstGeom>
            <a:noFill/>
            <a:ln>
              <a:noFill/>
            </a:ln>
          </p:spPr>
          <p:txBody>
            <a:bodyPr wrap="square" rtlCol="0" anchor="ctr">
              <a:spAutoFit/>
            </a:bodyPr>
            <a:lstStyle/>
            <a:p>
              <a:pPr algn="ctr"/>
              <a:r>
                <a:rPr lang="en-AU" sz="3200">
                  <a:solidFill>
                    <a:srgbClr val="1BA5A6"/>
                  </a:solidFill>
                  <a:latin typeface="Segoe UI Bold" panose="020B0802040204020203" pitchFamily="34" charset="0"/>
                  <a:ea typeface="Segoe UI Black" panose="020B0A02040204020203" pitchFamily="34" charset="0"/>
                  <a:cs typeface="Segoe UI Bold" panose="020B0802040204020203" pitchFamily="34" charset="0"/>
                </a:rPr>
                <a:t>GOLD SPONSORS</a:t>
              </a:r>
            </a:p>
          </p:txBody>
        </p:sp>
        <p:cxnSp>
          <p:nvCxnSpPr>
            <p:cNvPr id="50" name="Straight Connector 49">
              <a:extLst>
                <a:ext uri="{FF2B5EF4-FFF2-40B4-BE49-F238E27FC236}">
                  <a16:creationId xmlns:a16="http://schemas.microsoft.com/office/drawing/2014/main" id="{94887B97-C7A2-EAF2-43BE-1BFB522E67F8}"/>
                </a:ext>
              </a:extLst>
            </p:cNvPr>
            <p:cNvCxnSpPr/>
            <p:nvPr/>
          </p:nvCxnSpPr>
          <p:spPr>
            <a:xfrm flipH="1">
              <a:off x="2460643" y="649400"/>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927D47-69F8-B716-7DE4-B8DEA661E952}"/>
                </a:ext>
              </a:extLst>
            </p:cNvPr>
            <p:cNvCxnSpPr/>
            <p:nvPr/>
          </p:nvCxnSpPr>
          <p:spPr>
            <a:xfrm flipH="1">
              <a:off x="8080498" y="638400"/>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0AD5DC3B-9B34-8CAD-A140-E480CBE5947B}"/>
              </a:ext>
            </a:extLst>
          </p:cNvPr>
          <p:cNvGrpSpPr/>
          <p:nvPr/>
        </p:nvGrpSpPr>
        <p:grpSpPr>
          <a:xfrm>
            <a:off x="675024" y="2391526"/>
            <a:ext cx="10672354" cy="461665"/>
            <a:chOff x="675024" y="2583705"/>
            <a:chExt cx="10672354" cy="461665"/>
          </a:xfrm>
        </p:grpSpPr>
        <p:sp>
          <p:nvSpPr>
            <p:cNvPr id="44" name="TextBox 43">
              <a:extLst>
                <a:ext uri="{FF2B5EF4-FFF2-40B4-BE49-F238E27FC236}">
                  <a16:creationId xmlns:a16="http://schemas.microsoft.com/office/drawing/2014/main" id="{50FF9EB6-0F97-DE5B-44AF-69F1D1F0BCF8}"/>
                </a:ext>
              </a:extLst>
            </p:cNvPr>
            <p:cNvSpPr txBox="1"/>
            <p:nvPr/>
          </p:nvSpPr>
          <p:spPr>
            <a:xfrm>
              <a:off x="675024" y="2583705"/>
              <a:ext cx="10672354" cy="461665"/>
            </a:xfrm>
            <a:prstGeom prst="rect">
              <a:avLst/>
            </a:prstGeom>
            <a:noFill/>
          </p:spPr>
          <p:txBody>
            <a:bodyPr wrap="square" rtlCol="0" anchor="ctr">
              <a:spAutoFit/>
            </a:bodyPr>
            <a:lstStyle/>
            <a:p>
              <a:pPr algn="ctr"/>
              <a:r>
                <a:rPr lang="en-AU" sz="2400">
                  <a:solidFill>
                    <a:srgbClr val="1BA5A6"/>
                  </a:solidFill>
                  <a:latin typeface="Segoe UI Bold" panose="020B0802040204020203" pitchFamily="34" charset="0"/>
                  <a:ea typeface="Segoe UI Black" panose="020B0A02040204020203" pitchFamily="34" charset="0"/>
                  <a:cs typeface="Segoe UI Bold" panose="020B0802040204020203" pitchFamily="34" charset="0"/>
                </a:rPr>
                <a:t>SA SPONSORS</a:t>
              </a:r>
            </a:p>
          </p:txBody>
        </p:sp>
        <p:cxnSp>
          <p:nvCxnSpPr>
            <p:cNvPr id="52" name="Straight Connector 51">
              <a:extLst>
                <a:ext uri="{FF2B5EF4-FFF2-40B4-BE49-F238E27FC236}">
                  <a16:creationId xmlns:a16="http://schemas.microsoft.com/office/drawing/2014/main" id="{D24A7AF3-646E-07FE-3C7B-A473E81E705E}"/>
                </a:ext>
              </a:extLst>
            </p:cNvPr>
            <p:cNvCxnSpPr/>
            <p:nvPr/>
          </p:nvCxnSpPr>
          <p:spPr>
            <a:xfrm flipH="1">
              <a:off x="3044048" y="2814537"/>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69945F3-D55F-17E5-04DE-1559AA9A5E25}"/>
                </a:ext>
              </a:extLst>
            </p:cNvPr>
            <p:cNvCxnSpPr/>
            <p:nvPr/>
          </p:nvCxnSpPr>
          <p:spPr>
            <a:xfrm flipH="1">
              <a:off x="7512236" y="2811374"/>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CD30129-8B3D-4DD1-0D1F-526E65A9637E}"/>
              </a:ext>
            </a:extLst>
          </p:cNvPr>
          <p:cNvGrpSpPr/>
          <p:nvPr/>
        </p:nvGrpSpPr>
        <p:grpSpPr>
          <a:xfrm>
            <a:off x="675024" y="4950524"/>
            <a:ext cx="10672354" cy="461665"/>
            <a:chOff x="675766" y="5022558"/>
            <a:chExt cx="10672354" cy="461665"/>
          </a:xfrm>
        </p:grpSpPr>
        <p:sp>
          <p:nvSpPr>
            <p:cNvPr id="41" name="TextBox 40">
              <a:extLst>
                <a:ext uri="{FF2B5EF4-FFF2-40B4-BE49-F238E27FC236}">
                  <a16:creationId xmlns:a16="http://schemas.microsoft.com/office/drawing/2014/main" id="{082CBBAF-1EFA-BE6B-DDC4-BD2DBC76CF49}"/>
                </a:ext>
              </a:extLst>
            </p:cNvPr>
            <p:cNvSpPr txBox="1"/>
            <p:nvPr/>
          </p:nvSpPr>
          <p:spPr>
            <a:xfrm>
              <a:off x="675766" y="5022558"/>
              <a:ext cx="10672354" cy="461665"/>
            </a:xfrm>
            <a:prstGeom prst="rect">
              <a:avLst/>
            </a:prstGeom>
            <a:noFill/>
          </p:spPr>
          <p:txBody>
            <a:bodyPr wrap="square" lIns="91440" tIns="45720" rIns="91440" bIns="45720" rtlCol="0" anchor="ctr">
              <a:spAutoFit/>
            </a:bodyPr>
            <a:lstStyle/>
            <a:p>
              <a:pPr algn="ctr"/>
              <a:r>
                <a:rPr lang="en-AU" sz="2400" dirty="0">
                  <a:solidFill>
                    <a:srgbClr val="1BA5A6"/>
                  </a:solidFill>
                  <a:latin typeface="Segoe UI Bold"/>
                  <a:ea typeface="Segoe UI Black"/>
                  <a:cs typeface="Segoe UI Bold"/>
                </a:rPr>
                <a:t>WITH SUPPORT FROM</a:t>
              </a:r>
              <a:endParaRPr lang="en-US" dirty="0"/>
            </a:p>
          </p:txBody>
        </p:sp>
        <p:cxnSp>
          <p:nvCxnSpPr>
            <p:cNvPr id="54" name="Straight Connector 53">
              <a:extLst>
                <a:ext uri="{FF2B5EF4-FFF2-40B4-BE49-F238E27FC236}">
                  <a16:creationId xmlns:a16="http://schemas.microsoft.com/office/drawing/2014/main" id="{6EAC9FE4-5EF5-DF49-A4D7-FD739E5DDA69}"/>
                </a:ext>
              </a:extLst>
            </p:cNvPr>
            <p:cNvCxnSpPr/>
            <p:nvPr/>
          </p:nvCxnSpPr>
          <p:spPr>
            <a:xfrm flipH="1">
              <a:off x="2460643" y="5253390"/>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1A9E8CC-C5F8-76B3-02DE-F0E93141C006}"/>
                </a:ext>
              </a:extLst>
            </p:cNvPr>
            <p:cNvCxnSpPr/>
            <p:nvPr/>
          </p:nvCxnSpPr>
          <p:spPr>
            <a:xfrm flipH="1">
              <a:off x="8152847" y="5253390"/>
              <a:ext cx="1501757" cy="0"/>
            </a:xfrm>
            <a:prstGeom prst="line">
              <a:avLst/>
            </a:prstGeom>
            <a:ln>
              <a:solidFill>
                <a:srgbClr val="1BA5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7486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950976" y="700186"/>
            <a:ext cx="5374494" cy="1188720"/>
          </a:xfrm>
        </p:spPr>
        <p:txBody>
          <a:bodyPr anchor="ctr">
            <a:normAutofit/>
          </a:bodyPr>
          <a:lstStyle/>
          <a:p>
            <a:r>
              <a:rPr lang="en-US" sz="4100" dirty="0">
                <a:solidFill>
                  <a:schemeClr val="bg1"/>
                </a:solidFill>
              </a:rPr>
              <a:t>Architectural Principles</a:t>
            </a:r>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950976" y="2066544"/>
            <a:ext cx="5374494" cy="3788346"/>
          </a:xfrm>
        </p:spPr>
        <p:txBody>
          <a:bodyPr>
            <a:normAutofit/>
          </a:bodyPr>
          <a:lstStyle/>
          <a:p>
            <a:pPr marL="0" indent="0">
              <a:buNone/>
            </a:pPr>
            <a:r>
              <a:rPr lang="en-US" sz="2000" b="1" dirty="0">
                <a:solidFill>
                  <a:schemeClr val="bg1"/>
                </a:solidFill>
              </a:rPr>
              <a:t>Well-defined principles</a:t>
            </a:r>
            <a:endParaRPr lang="en-US" sz="2000" dirty="0">
              <a:solidFill>
                <a:schemeClr val="bg1"/>
              </a:solidFill>
            </a:endParaRPr>
          </a:p>
          <a:p>
            <a:pPr marL="0" indent="0">
              <a:buNone/>
            </a:pPr>
            <a:endParaRPr lang="en-US" sz="2000" dirty="0">
              <a:solidFill>
                <a:schemeClr val="bg1"/>
              </a:solidFill>
            </a:endParaRPr>
          </a:p>
          <a:p>
            <a:pPr marL="0" indent="0">
              <a:buNone/>
            </a:pPr>
            <a:r>
              <a:rPr lang="en-US" sz="2000" b="1" dirty="0">
                <a:solidFill>
                  <a:schemeClr val="bg1"/>
                </a:solidFill>
              </a:rPr>
              <a:t>Name</a:t>
            </a:r>
            <a:r>
              <a:rPr lang="en-US" sz="2000" dirty="0">
                <a:solidFill>
                  <a:schemeClr val="bg1"/>
                </a:solidFill>
              </a:rPr>
              <a:t>: Succinct, easy to remember, and carries the essence of the rule (few words)</a:t>
            </a:r>
          </a:p>
          <a:p>
            <a:pPr marL="0" indent="0">
              <a:buNone/>
            </a:pPr>
            <a:r>
              <a:rPr lang="en-US" sz="2000" b="1" dirty="0">
                <a:solidFill>
                  <a:schemeClr val="bg1"/>
                </a:solidFill>
              </a:rPr>
              <a:t>Statement</a:t>
            </a:r>
            <a:r>
              <a:rPr lang="en-US" sz="2000" dirty="0">
                <a:solidFill>
                  <a:schemeClr val="bg1"/>
                </a:solidFill>
              </a:rPr>
              <a:t>: Unambiguous statement defining the rule (1 to 3 sentences)</a:t>
            </a:r>
          </a:p>
          <a:p>
            <a:pPr marL="0" indent="0">
              <a:buNone/>
            </a:pPr>
            <a:r>
              <a:rPr lang="en-US" sz="2000" b="1" dirty="0">
                <a:solidFill>
                  <a:schemeClr val="bg1"/>
                </a:solidFill>
              </a:rPr>
              <a:t>Rationale</a:t>
            </a:r>
            <a:r>
              <a:rPr lang="en-US" sz="2000" dirty="0">
                <a:solidFill>
                  <a:schemeClr val="bg1"/>
                </a:solidFill>
              </a:rPr>
              <a:t>: Why is this rule important, particularly in terms of business benefits.</a:t>
            </a:r>
          </a:p>
          <a:p>
            <a:pPr marL="0" indent="0">
              <a:buNone/>
            </a:pPr>
            <a:r>
              <a:rPr lang="en-US" sz="2000" b="1" dirty="0">
                <a:solidFill>
                  <a:schemeClr val="bg1"/>
                </a:solidFill>
              </a:rPr>
              <a:t>Implications</a:t>
            </a:r>
            <a:r>
              <a:rPr lang="en-US" sz="2000" dirty="0">
                <a:solidFill>
                  <a:schemeClr val="bg1"/>
                </a:solidFill>
              </a:rPr>
              <a:t>: Identifies explicitly how the rule affects the business, teams, etc.</a:t>
            </a:r>
          </a:p>
        </p:txBody>
      </p:sp>
      <p:pic>
        <p:nvPicPr>
          <p:cNvPr id="6" name="Imagen 5">
            <a:extLst>
              <a:ext uri="{FF2B5EF4-FFF2-40B4-BE49-F238E27FC236}">
                <a16:creationId xmlns:a16="http://schemas.microsoft.com/office/drawing/2014/main" id="{DCDD64FA-8CD2-421F-7F8D-2E455618A051}"/>
              </a:ext>
            </a:extLst>
          </p:cNvPr>
          <p:cNvPicPr>
            <a:picLocks noChangeAspect="1"/>
          </p:cNvPicPr>
          <p:nvPr/>
        </p:nvPicPr>
        <p:blipFill>
          <a:blip r:embed="rId3"/>
          <a:stretch>
            <a:fillRect/>
          </a:stretch>
        </p:blipFill>
        <p:spPr>
          <a:xfrm rot="21386398">
            <a:off x="6422963" y="1535745"/>
            <a:ext cx="10008504" cy="3451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4865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98854" y="141552"/>
            <a:ext cx="6172782" cy="1325563"/>
          </a:xfrm>
        </p:spPr>
        <p:txBody>
          <a:bodyPr>
            <a:normAutofit/>
          </a:bodyPr>
          <a:lstStyle/>
          <a:p>
            <a:r>
              <a:rPr lang="en-US" dirty="0"/>
              <a:t>Diagramming - </a:t>
            </a:r>
            <a:r>
              <a:rPr lang="en-US" dirty="0" err="1"/>
              <a:t>PlantUML</a:t>
            </a:r>
            <a:endParaRPr lang="en-US" dirty="0"/>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413411" y="1467114"/>
            <a:ext cx="5006336" cy="4155209"/>
          </a:xfrm>
        </p:spPr>
        <p:txBody>
          <a:bodyPr anchor="t">
            <a:normAutofit/>
          </a:bodyPr>
          <a:lstStyle/>
          <a:p>
            <a:r>
              <a:rPr lang="en-US" sz="2000" dirty="0"/>
              <a:t>Text-based diagramming</a:t>
            </a:r>
          </a:p>
          <a:p>
            <a:r>
              <a:rPr lang="en-US" sz="2000" dirty="0"/>
              <a:t>Support for multiple diagram types</a:t>
            </a:r>
          </a:p>
          <a:p>
            <a:pPr lvl="1"/>
            <a:r>
              <a:rPr lang="en-US" sz="2000" dirty="0"/>
              <a:t>Sequence diagram</a:t>
            </a:r>
          </a:p>
          <a:p>
            <a:pPr lvl="1"/>
            <a:r>
              <a:rPr lang="en-US" sz="2000" dirty="0"/>
              <a:t>Class diagram</a:t>
            </a:r>
          </a:p>
          <a:p>
            <a:pPr lvl="1"/>
            <a:r>
              <a:rPr lang="en-US" sz="2000" dirty="0"/>
              <a:t>Activity diagram</a:t>
            </a:r>
          </a:p>
          <a:p>
            <a:pPr lvl="1"/>
            <a:r>
              <a:rPr lang="en-US" sz="2000" dirty="0"/>
              <a:t>Entity Relationship diagram</a:t>
            </a:r>
          </a:p>
          <a:p>
            <a:r>
              <a:rPr lang="en-US" sz="2000" dirty="0"/>
              <a:t>Extensible with Libraries</a:t>
            </a:r>
          </a:p>
          <a:p>
            <a:pPr lvl="1"/>
            <a:r>
              <a:rPr lang="en-US" sz="1600" dirty="0"/>
              <a:t>Azure, Kubernetes, AWS, C4…</a:t>
            </a:r>
          </a:p>
          <a:p>
            <a:r>
              <a:rPr lang="en-US" sz="2000" dirty="0"/>
              <a:t>Tooling</a:t>
            </a:r>
          </a:p>
          <a:p>
            <a:pPr lvl="1"/>
            <a:r>
              <a:rPr lang="en-US" sz="1600" dirty="0"/>
              <a:t>Visual Studio Code + Extensions</a:t>
            </a:r>
          </a:p>
          <a:p>
            <a:pPr lvl="1"/>
            <a:r>
              <a:rPr lang="en-US" sz="1600" dirty="0"/>
              <a:t>Supported by JetBrains and others also</a:t>
            </a:r>
          </a:p>
          <a:p>
            <a:pPr lvl="1"/>
            <a:r>
              <a:rPr lang="en-US" sz="1600" dirty="0"/>
              <a:t>Supported in various Markdown wikis</a:t>
            </a:r>
          </a:p>
        </p:txBody>
      </p:sp>
      <p:pic>
        <p:nvPicPr>
          <p:cNvPr id="4098" name="Picture 2">
            <a:extLst>
              <a:ext uri="{FF2B5EF4-FFF2-40B4-BE49-F238E27FC236}">
                <a16:creationId xmlns:a16="http://schemas.microsoft.com/office/drawing/2014/main" id="{62F82159-8089-DBFF-6C01-3C2B679383FD}"/>
              </a:ext>
            </a:extLst>
          </p:cNvPr>
          <p:cNvPicPr>
            <a:picLocks noChangeAspect="1" noChangeArrowheads="1"/>
          </p:cNvPicPr>
          <p:nvPr/>
        </p:nvPicPr>
        <p:blipFill>
          <a:blip r:embed="rId3"/>
          <a:srcRect/>
          <a:stretch/>
        </p:blipFill>
        <p:spPr bwMode="auto">
          <a:xfrm>
            <a:off x="7767996" y="804333"/>
            <a:ext cx="3618298" cy="323385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9BBEA29E-1080-EC2F-57E0-A4D0E3B0E2CB}"/>
              </a:ext>
            </a:extLst>
          </p:cNvPr>
          <p:cNvSpPr txBox="1"/>
          <p:nvPr/>
        </p:nvSpPr>
        <p:spPr>
          <a:xfrm>
            <a:off x="98854" y="6347116"/>
            <a:ext cx="3477812" cy="369332"/>
          </a:xfrm>
          <a:prstGeom prst="rect">
            <a:avLst/>
          </a:prstGeom>
          <a:noFill/>
        </p:spPr>
        <p:txBody>
          <a:bodyPr wrap="none" rtlCol="0">
            <a:spAutoFit/>
          </a:bodyPr>
          <a:lstStyle/>
          <a:p>
            <a:r>
              <a:rPr lang="en-US" dirty="0"/>
              <a:t>* Mermaid is another good option</a:t>
            </a:r>
            <a:endParaRPr lang="en-AU" dirty="0"/>
          </a:p>
        </p:txBody>
      </p:sp>
    </p:spTree>
    <p:extLst>
      <p:ext uri="{BB962C8B-B14F-4D97-AF65-F5344CB8AC3E}">
        <p14:creationId xmlns:p14="http://schemas.microsoft.com/office/powerpoint/2010/main" val="22795284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98854" y="141552"/>
            <a:ext cx="6172782" cy="1325563"/>
          </a:xfrm>
        </p:spPr>
        <p:txBody>
          <a:bodyPr>
            <a:normAutofit/>
          </a:bodyPr>
          <a:lstStyle/>
          <a:p>
            <a:r>
              <a:rPr lang="en-US" dirty="0"/>
              <a:t>Diagramming - </a:t>
            </a:r>
            <a:r>
              <a:rPr lang="en-US" dirty="0" err="1"/>
              <a:t>Excalidraw</a:t>
            </a:r>
            <a:endParaRPr lang="en-US" dirty="0"/>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413411" y="1467114"/>
            <a:ext cx="5006336" cy="4155209"/>
          </a:xfrm>
        </p:spPr>
        <p:txBody>
          <a:bodyPr anchor="t">
            <a:normAutofit/>
          </a:bodyPr>
          <a:lstStyle/>
          <a:p>
            <a:r>
              <a:rPr lang="en-US" sz="2000" dirty="0"/>
              <a:t>Traditional diagramming</a:t>
            </a:r>
          </a:p>
          <a:p>
            <a:r>
              <a:rPr lang="en-US" sz="2000" dirty="0"/>
              <a:t>Browser-based</a:t>
            </a:r>
          </a:p>
          <a:p>
            <a:r>
              <a:rPr lang="en-US" sz="2000" dirty="0"/>
              <a:t>Open JSON format file</a:t>
            </a:r>
          </a:p>
        </p:txBody>
      </p:sp>
      <p:pic>
        <p:nvPicPr>
          <p:cNvPr id="1026" name="Picture 2" descr="Product showcase">
            <a:extLst>
              <a:ext uri="{FF2B5EF4-FFF2-40B4-BE49-F238E27FC236}">
                <a16:creationId xmlns:a16="http://schemas.microsoft.com/office/drawing/2014/main" id="{862147DB-C9DB-B0BB-9DAC-2F2CC57B2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632" y="1235677"/>
            <a:ext cx="7836740" cy="548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3979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3D450D90-F64B-6030-6285-8EF151613E4D}"/>
              </a:ext>
            </a:extLst>
          </p:cNvPr>
          <p:cNvPicPr>
            <a:picLocks noChangeAspect="1"/>
          </p:cNvPicPr>
          <p:nvPr/>
        </p:nvPicPr>
        <p:blipFill>
          <a:blip r:embed="rId3"/>
          <a:stretch>
            <a:fillRect/>
          </a:stretch>
        </p:blipFill>
        <p:spPr>
          <a:xfrm>
            <a:off x="789458" y="-530363"/>
            <a:ext cx="10613083" cy="7638603"/>
          </a:xfrm>
          <a:prstGeom prst="rect">
            <a:avLst/>
          </a:prstGeom>
        </p:spPr>
      </p:pic>
    </p:spTree>
    <p:extLst>
      <p:ext uri="{BB962C8B-B14F-4D97-AF65-F5344CB8AC3E}">
        <p14:creationId xmlns:p14="http://schemas.microsoft.com/office/powerpoint/2010/main" val="389408181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83FE6825-6630-8D71-A4BB-09D59743D189}"/>
              </a:ext>
            </a:extLst>
          </p:cNvPr>
          <p:cNvSpPr/>
          <p:nvPr/>
        </p:nvSpPr>
        <p:spPr>
          <a:xfrm>
            <a:off x="0" y="514591"/>
            <a:ext cx="12192000" cy="58288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2" name="Imagen 21">
            <a:extLst>
              <a:ext uri="{FF2B5EF4-FFF2-40B4-BE49-F238E27FC236}">
                <a16:creationId xmlns:a16="http://schemas.microsoft.com/office/drawing/2014/main" id="{A67E281C-1918-94D3-7C19-C782081CD35D}"/>
              </a:ext>
            </a:extLst>
          </p:cNvPr>
          <p:cNvPicPr>
            <a:picLocks noChangeAspect="1"/>
          </p:cNvPicPr>
          <p:nvPr/>
        </p:nvPicPr>
        <p:blipFill>
          <a:blip r:embed="rId3"/>
          <a:stretch>
            <a:fillRect/>
          </a:stretch>
        </p:blipFill>
        <p:spPr>
          <a:xfrm>
            <a:off x="2571750" y="908050"/>
            <a:ext cx="7048500" cy="5041900"/>
          </a:xfrm>
          <a:prstGeom prst="rect">
            <a:avLst/>
          </a:prstGeom>
        </p:spPr>
      </p:pic>
    </p:spTree>
    <p:extLst>
      <p:ext uri="{BB962C8B-B14F-4D97-AF65-F5344CB8AC3E}">
        <p14:creationId xmlns:p14="http://schemas.microsoft.com/office/powerpoint/2010/main" val="2155902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6" name="Imagen 5">
            <a:extLst>
              <a:ext uri="{FF2B5EF4-FFF2-40B4-BE49-F238E27FC236}">
                <a16:creationId xmlns:a16="http://schemas.microsoft.com/office/drawing/2014/main" id="{6A8AED7C-75F7-C344-B425-FD7DAFD78875}"/>
              </a:ext>
            </a:extLst>
          </p:cNvPr>
          <p:cNvPicPr>
            <a:picLocks noChangeAspect="1"/>
          </p:cNvPicPr>
          <p:nvPr/>
        </p:nvPicPr>
        <p:blipFill>
          <a:blip r:embed="rId3"/>
          <a:stretch>
            <a:fillRect/>
          </a:stretch>
        </p:blipFill>
        <p:spPr>
          <a:xfrm>
            <a:off x="2926080" y="-514780"/>
            <a:ext cx="6049107" cy="7887560"/>
          </a:xfrm>
          <a:prstGeom prst="rect">
            <a:avLst/>
          </a:prstGeom>
        </p:spPr>
      </p:pic>
    </p:spTree>
    <p:extLst>
      <p:ext uri="{BB962C8B-B14F-4D97-AF65-F5344CB8AC3E}">
        <p14:creationId xmlns:p14="http://schemas.microsoft.com/office/powerpoint/2010/main" val="388103045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83FE6825-6630-8D71-A4BB-09D59743D189}"/>
              </a:ext>
            </a:extLst>
          </p:cNvPr>
          <p:cNvSpPr/>
          <p:nvPr/>
        </p:nvSpPr>
        <p:spPr>
          <a:xfrm>
            <a:off x="0" y="514591"/>
            <a:ext cx="12192000" cy="58288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2754BA5F-2B29-F26E-9A37-DBCB347D8B1B}"/>
              </a:ext>
            </a:extLst>
          </p:cNvPr>
          <p:cNvPicPr>
            <a:picLocks noChangeAspect="1"/>
          </p:cNvPicPr>
          <p:nvPr/>
        </p:nvPicPr>
        <p:blipFill>
          <a:blip r:embed="rId3"/>
          <a:stretch>
            <a:fillRect/>
          </a:stretch>
        </p:blipFill>
        <p:spPr>
          <a:xfrm>
            <a:off x="3032313" y="1167325"/>
            <a:ext cx="6127373" cy="4523349"/>
          </a:xfrm>
          <a:prstGeom prst="rect">
            <a:avLst/>
          </a:prstGeom>
        </p:spPr>
      </p:pic>
    </p:spTree>
    <p:extLst>
      <p:ext uri="{BB962C8B-B14F-4D97-AF65-F5344CB8AC3E}">
        <p14:creationId xmlns:p14="http://schemas.microsoft.com/office/powerpoint/2010/main" val="2165917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84C1C99F-1F75-5365-470E-C21231C4CB45}"/>
              </a:ext>
            </a:extLst>
          </p:cNvPr>
          <p:cNvPicPr>
            <a:picLocks noChangeAspect="1"/>
          </p:cNvPicPr>
          <p:nvPr/>
        </p:nvPicPr>
        <p:blipFill>
          <a:blip r:embed="rId3"/>
          <a:stretch>
            <a:fillRect/>
          </a:stretch>
        </p:blipFill>
        <p:spPr>
          <a:xfrm>
            <a:off x="3091058" y="-546305"/>
            <a:ext cx="6009884" cy="8039819"/>
          </a:xfrm>
          <a:prstGeom prst="rect">
            <a:avLst/>
          </a:prstGeom>
        </p:spPr>
      </p:pic>
    </p:spTree>
    <p:extLst>
      <p:ext uri="{BB962C8B-B14F-4D97-AF65-F5344CB8AC3E}">
        <p14:creationId xmlns:p14="http://schemas.microsoft.com/office/powerpoint/2010/main" val="59675882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83FE6825-6630-8D71-A4BB-09D59743D189}"/>
              </a:ext>
            </a:extLst>
          </p:cNvPr>
          <p:cNvSpPr/>
          <p:nvPr/>
        </p:nvSpPr>
        <p:spPr>
          <a:xfrm>
            <a:off x="0" y="514591"/>
            <a:ext cx="12192000" cy="58288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3" name="Imagen 2">
            <a:extLst>
              <a:ext uri="{FF2B5EF4-FFF2-40B4-BE49-F238E27FC236}">
                <a16:creationId xmlns:a16="http://schemas.microsoft.com/office/drawing/2014/main" id="{FDE67265-1174-40D5-FFD9-36416822CC73}"/>
              </a:ext>
            </a:extLst>
          </p:cNvPr>
          <p:cNvPicPr>
            <a:picLocks noChangeAspect="1"/>
          </p:cNvPicPr>
          <p:nvPr/>
        </p:nvPicPr>
        <p:blipFill>
          <a:blip r:embed="rId3"/>
          <a:stretch>
            <a:fillRect/>
          </a:stretch>
        </p:blipFill>
        <p:spPr>
          <a:xfrm>
            <a:off x="169579" y="1287198"/>
            <a:ext cx="11852841" cy="4283604"/>
          </a:xfrm>
          <a:prstGeom prst="rect">
            <a:avLst/>
          </a:prstGeom>
        </p:spPr>
      </p:pic>
    </p:spTree>
    <p:extLst>
      <p:ext uri="{BB962C8B-B14F-4D97-AF65-F5344CB8AC3E}">
        <p14:creationId xmlns:p14="http://schemas.microsoft.com/office/powerpoint/2010/main" val="342678846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C105A79A-79FF-9CD8-9441-A2E41875E493}"/>
              </a:ext>
            </a:extLst>
          </p:cNvPr>
          <p:cNvPicPr>
            <a:picLocks noChangeAspect="1"/>
          </p:cNvPicPr>
          <p:nvPr/>
        </p:nvPicPr>
        <p:blipFill>
          <a:blip r:embed="rId3"/>
          <a:stretch>
            <a:fillRect/>
          </a:stretch>
        </p:blipFill>
        <p:spPr>
          <a:xfrm>
            <a:off x="1788726" y="-558088"/>
            <a:ext cx="8614548" cy="7974175"/>
          </a:xfrm>
          <a:prstGeom prst="rect">
            <a:avLst/>
          </a:prstGeom>
        </p:spPr>
      </p:pic>
    </p:spTree>
    <p:extLst>
      <p:ext uri="{BB962C8B-B14F-4D97-AF65-F5344CB8AC3E}">
        <p14:creationId xmlns:p14="http://schemas.microsoft.com/office/powerpoint/2010/main" val="415956233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87A834-1476-32D6-D017-9F34B419601C}"/>
              </a:ext>
            </a:extLst>
          </p:cNvPr>
          <p:cNvPicPr>
            <a:picLocks noChangeAspect="1"/>
          </p:cNvPicPr>
          <p:nvPr/>
        </p:nvPicPr>
        <p:blipFill rotWithShape="1">
          <a:blip r:embed="rId2"/>
          <a:srcRect l="-65832" t="-9202" b="-22733"/>
          <a:stretch/>
        </p:blipFill>
        <p:spPr>
          <a:xfrm>
            <a:off x="2436987" y="10"/>
            <a:ext cx="9755014" cy="6857990"/>
          </a:xfrm>
          <a:custGeom>
            <a:avLst/>
            <a:gdLst/>
            <a:ahLst/>
            <a:cxnLst/>
            <a:rect l="l" t="t" r="r" b="b"/>
            <a:pathLst>
              <a:path w="9755014" h="6858000">
                <a:moveTo>
                  <a:pt x="3516793" y="0"/>
                </a:moveTo>
                <a:lnTo>
                  <a:pt x="9755014" y="0"/>
                </a:lnTo>
                <a:lnTo>
                  <a:pt x="9755014" y="6858000"/>
                </a:lnTo>
                <a:lnTo>
                  <a:pt x="0" y="6858000"/>
                </a:lnTo>
                <a:lnTo>
                  <a:pt x="112947" y="6800152"/>
                </a:lnTo>
                <a:cubicBezTo>
                  <a:pt x="2182349" y="5675986"/>
                  <a:pt x="3587167" y="3483472"/>
                  <a:pt x="3587167" y="962844"/>
                </a:cubicBezTo>
                <a:cubicBezTo>
                  <a:pt x="3587167" y="733696"/>
                  <a:pt x="3575557" y="507260"/>
                  <a:pt x="3552893" y="284091"/>
                </a:cubicBezTo>
                <a:close/>
              </a:path>
            </a:pathLst>
          </a:custGeom>
        </p:spPr>
      </p:pic>
      <p:sp>
        <p:nvSpPr>
          <p:cNvPr id="5" name="Title 1">
            <a:extLst>
              <a:ext uri="{FF2B5EF4-FFF2-40B4-BE49-F238E27FC236}">
                <a16:creationId xmlns:a16="http://schemas.microsoft.com/office/drawing/2014/main" id="{D35F7F0B-D486-593D-42DF-4C4475A481F8}"/>
              </a:ext>
            </a:extLst>
          </p:cNvPr>
          <p:cNvSpPr txBox="1">
            <a:spLocks/>
          </p:cNvSpPr>
          <p:nvPr/>
        </p:nvSpPr>
        <p:spPr>
          <a:xfrm>
            <a:off x="804672" y="1452282"/>
            <a:ext cx="5877482" cy="26854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bg1"/>
                </a:solidFill>
                <a:latin typeface="Impact" panose="020B0806030902050204" pitchFamily="34" charset="0"/>
              </a:rPr>
              <a:t>Documentation for Developers</a:t>
            </a:r>
            <a:endParaRPr lang="en-US" sz="5000" strike="sngStrike" dirty="0">
              <a:solidFill>
                <a:schemeClr val="bg1"/>
              </a:solidFill>
            </a:endParaRPr>
          </a:p>
        </p:txBody>
      </p:sp>
      <p:pic>
        <p:nvPicPr>
          <p:cNvPr id="7" name="Picture 5">
            <a:extLst>
              <a:ext uri="{FF2B5EF4-FFF2-40B4-BE49-F238E27FC236}">
                <a16:creationId xmlns:a16="http://schemas.microsoft.com/office/drawing/2014/main" id="{C2E1AFF5-E2BD-85EB-0A62-BA82DB65997D}"/>
              </a:ext>
            </a:extLst>
          </p:cNvPr>
          <p:cNvPicPr>
            <a:picLocks noChangeAspect="1"/>
          </p:cNvPicPr>
          <p:nvPr/>
        </p:nvPicPr>
        <p:blipFill rotWithShape="1">
          <a:blip r:embed="rId2"/>
          <a:srcRect l="-65832" t="-9202" b="-22733"/>
          <a:stretch/>
        </p:blipFill>
        <p:spPr>
          <a:xfrm>
            <a:off x="2589387" y="152410"/>
            <a:ext cx="9755014" cy="6857990"/>
          </a:xfrm>
          <a:custGeom>
            <a:avLst/>
            <a:gdLst/>
            <a:ahLst/>
            <a:cxnLst/>
            <a:rect l="l" t="t" r="r" b="b"/>
            <a:pathLst>
              <a:path w="9755014" h="6858000">
                <a:moveTo>
                  <a:pt x="3516793" y="0"/>
                </a:moveTo>
                <a:lnTo>
                  <a:pt x="9755014" y="0"/>
                </a:lnTo>
                <a:lnTo>
                  <a:pt x="9755014" y="6858000"/>
                </a:lnTo>
                <a:lnTo>
                  <a:pt x="0" y="6858000"/>
                </a:lnTo>
                <a:lnTo>
                  <a:pt x="112947" y="6800152"/>
                </a:lnTo>
                <a:cubicBezTo>
                  <a:pt x="2182349" y="5675986"/>
                  <a:pt x="3587167" y="3483472"/>
                  <a:pt x="3587167" y="962844"/>
                </a:cubicBezTo>
                <a:cubicBezTo>
                  <a:pt x="3587167" y="733696"/>
                  <a:pt x="3575557" y="507260"/>
                  <a:pt x="3552893" y="284091"/>
                </a:cubicBezTo>
                <a:close/>
              </a:path>
            </a:pathLst>
          </a:custGeom>
        </p:spPr>
      </p:pic>
    </p:spTree>
    <p:extLst>
      <p:ext uri="{BB962C8B-B14F-4D97-AF65-F5344CB8AC3E}">
        <p14:creationId xmlns:p14="http://schemas.microsoft.com/office/powerpoint/2010/main" val="273102867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83FE6825-6630-8D71-A4BB-09D59743D189}"/>
              </a:ext>
            </a:extLst>
          </p:cNvPr>
          <p:cNvSpPr/>
          <p:nvPr/>
        </p:nvSpPr>
        <p:spPr>
          <a:xfrm>
            <a:off x="0" y="514591"/>
            <a:ext cx="12192000" cy="58288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4" name="Imagen 3">
            <a:extLst>
              <a:ext uri="{FF2B5EF4-FFF2-40B4-BE49-F238E27FC236}">
                <a16:creationId xmlns:a16="http://schemas.microsoft.com/office/drawing/2014/main" id="{041129BE-E4AB-B818-ADAD-1F4CA1E58297}"/>
              </a:ext>
            </a:extLst>
          </p:cNvPr>
          <p:cNvPicPr>
            <a:picLocks noChangeAspect="1"/>
          </p:cNvPicPr>
          <p:nvPr/>
        </p:nvPicPr>
        <p:blipFill>
          <a:blip r:embed="rId3"/>
          <a:stretch>
            <a:fillRect/>
          </a:stretch>
        </p:blipFill>
        <p:spPr>
          <a:xfrm>
            <a:off x="196727" y="1947489"/>
            <a:ext cx="11798545" cy="2963022"/>
          </a:xfrm>
          <a:prstGeom prst="rect">
            <a:avLst/>
          </a:prstGeom>
        </p:spPr>
      </p:pic>
    </p:spTree>
    <p:extLst>
      <p:ext uri="{BB962C8B-B14F-4D97-AF65-F5344CB8AC3E}">
        <p14:creationId xmlns:p14="http://schemas.microsoft.com/office/powerpoint/2010/main" val="368589096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6" name="Imagen 5" descr="Captura de pantalla de computadora&#10;&#10;Descripción generada automáticamente">
            <a:extLst>
              <a:ext uri="{FF2B5EF4-FFF2-40B4-BE49-F238E27FC236}">
                <a16:creationId xmlns:a16="http://schemas.microsoft.com/office/drawing/2014/main" id="{6D6B9DF2-87BB-7457-D7CA-02FDA7CAA06D}"/>
              </a:ext>
            </a:extLst>
          </p:cNvPr>
          <p:cNvPicPr>
            <a:picLocks noChangeAspect="1"/>
          </p:cNvPicPr>
          <p:nvPr/>
        </p:nvPicPr>
        <p:blipFill>
          <a:blip r:embed="rId3"/>
          <a:stretch>
            <a:fillRect/>
          </a:stretch>
        </p:blipFill>
        <p:spPr>
          <a:xfrm>
            <a:off x="218833" y="-217992"/>
            <a:ext cx="11754334" cy="7293983"/>
          </a:xfrm>
          <a:prstGeom prst="rect">
            <a:avLst/>
          </a:prstGeom>
        </p:spPr>
      </p:pic>
    </p:spTree>
    <p:extLst>
      <p:ext uri="{BB962C8B-B14F-4D97-AF65-F5344CB8AC3E}">
        <p14:creationId xmlns:p14="http://schemas.microsoft.com/office/powerpoint/2010/main" val="2896447062"/>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804672" y="1412489"/>
            <a:ext cx="2871095" cy="2127124"/>
          </a:xfrm>
        </p:spPr>
        <p:txBody>
          <a:bodyPr vert="horz" lIns="91440" tIns="45720" rIns="91440" bIns="45720" rtlCol="0" anchor="t">
            <a:normAutofit/>
          </a:bodyPr>
          <a:lstStyle/>
          <a:p>
            <a:r>
              <a:rPr lang="en-US" sz="3600" kern="1200">
                <a:solidFill>
                  <a:schemeClr val="bg1"/>
                </a:solidFill>
                <a:latin typeface="+mj-lt"/>
                <a:ea typeface="+mj-ea"/>
                <a:cs typeface="+mj-cs"/>
              </a:rPr>
              <a:t>C4 Model</a:t>
            </a:r>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4819135" y="1412488"/>
            <a:ext cx="7372864" cy="4648677"/>
          </a:xfrm>
        </p:spPr>
        <p:txBody>
          <a:bodyPr vert="horz" lIns="91440" tIns="45720" rIns="91440" bIns="45720" rtlCol="0">
            <a:noAutofit/>
          </a:bodyPr>
          <a:lstStyle/>
          <a:p>
            <a:r>
              <a:rPr lang="en-US" sz="2000" b="0" i="0" dirty="0">
                <a:effectLst/>
              </a:rPr>
              <a:t>Simple abstractions &amp; Standard diagram types</a:t>
            </a:r>
          </a:p>
          <a:p>
            <a:endParaRPr lang="en-US" sz="2000" b="0" i="0" dirty="0">
              <a:effectLst/>
            </a:endParaRPr>
          </a:p>
          <a:p>
            <a:r>
              <a:rPr lang="en-US" sz="2000" b="0" i="0" dirty="0">
                <a:effectLst/>
              </a:rPr>
              <a:t>Helps avoid overly-complex diagrams</a:t>
            </a:r>
          </a:p>
          <a:p>
            <a:pPr marL="0" indent="0">
              <a:buNone/>
            </a:pPr>
            <a:endParaRPr lang="en-US" sz="2000" dirty="0">
              <a:hlinkClick r:id="rId3"/>
            </a:endParaRPr>
          </a:p>
          <a:p>
            <a:r>
              <a:rPr lang="en-US" sz="2000" b="0" i="0" dirty="0">
                <a:effectLst/>
              </a:rPr>
              <a:t>Context (level 1): system scope, users and other systems</a:t>
            </a:r>
          </a:p>
          <a:p>
            <a:r>
              <a:rPr lang="en-US" sz="2000" b="0" i="0" dirty="0">
                <a:effectLst/>
              </a:rPr>
              <a:t>Container (level 2):  represents an application or a data store</a:t>
            </a:r>
          </a:p>
          <a:p>
            <a:pPr lvl="1"/>
            <a:r>
              <a:rPr lang="en-US" sz="1600" b="0" i="0" dirty="0">
                <a:effectLst/>
              </a:rPr>
              <a:t>web application, mobile app, serverless function, embedded device</a:t>
            </a:r>
          </a:p>
          <a:p>
            <a:r>
              <a:rPr lang="en-US" sz="2000" b="0" i="0" dirty="0">
                <a:effectLst/>
              </a:rPr>
              <a:t>Component (level 3): internals of a container</a:t>
            </a:r>
          </a:p>
          <a:p>
            <a:r>
              <a:rPr lang="en-US" sz="2000" b="0" i="0" dirty="0">
                <a:effectLst/>
              </a:rPr>
              <a:t>Code (level 4): class-level decomposition</a:t>
            </a:r>
          </a:p>
          <a:p>
            <a:endParaRPr lang="en-US" sz="2000" b="0" i="0" dirty="0">
              <a:effectLst/>
            </a:endParaRPr>
          </a:p>
          <a:p>
            <a:r>
              <a:rPr lang="en-US" sz="2000" b="0" i="0" dirty="0">
                <a:effectLst/>
              </a:rPr>
              <a:t>Deployment: optional, and very useful</a:t>
            </a:r>
          </a:p>
        </p:txBody>
      </p:sp>
    </p:spTree>
    <p:extLst>
      <p:ext uri="{BB962C8B-B14F-4D97-AF65-F5344CB8AC3E}">
        <p14:creationId xmlns:p14="http://schemas.microsoft.com/office/powerpoint/2010/main" val="197992346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3" name="Imagen 2">
            <a:extLst>
              <a:ext uri="{FF2B5EF4-FFF2-40B4-BE49-F238E27FC236}">
                <a16:creationId xmlns:a16="http://schemas.microsoft.com/office/drawing/2014/main" id="{B19E4267-BF72-44B4-A0BA-B689391DE65D}"/>
              </a:ext>
            </a:extLst>
          </p:cNvPr>
          <p:cNvPicPr>
            <a:picLocks noChangeAspect="1"/>
          </p:cNvPicPr>
          <p:nvPr/>
        </p:nvPicPr>
        <p:blipFill>
          <a:blip r:embed="rId3"/>
          <a:stretch>
            <a:fillRect/>
          </a:stretch>
        </p:blipFill>
        <p:spPr>
          <a:xfrm>
            <a:off x="225083" y="-331541"/>
            <a:ext cx="11830929" cy="7578152"/>
          </a:xfrm>
          <a:prstGeom prst="rect">
            <a:avLst/>
          </a:prstGeom>
        </p:spPr>
      </p:pic>
    </p:spTree>
    <p:extLst>
      <p:ext uri="{BB962C8B-B14F-4D97-AF65-F5344CB8AC3E}">
        <p14:creationId xmlns:p14="http://schemas.microsoft.com/office/powerpoint/2010/main" val="4183151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83FE6825-6630-8D71-A4BB-09D59743D189}"/>
              </a:ext>
            </a:extLst>
          </p:cNvPr>
          <p:cNvSpPr/>
          <p:nvPr/>
        </p:nvSpPr>
        <p:spPr>
          <a:xfrm>
            <a:off x="0" y="514591"/>
            <a:ext cx="12192000" cy="58288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A01F3BB5-D649-0E00-C468-5176432703D4}"/>
              </a:ext>
            </a:extLst>
          </p:cNvPr>
          <p:cNvPicPr>
            <a:picLocks noChangeAspect="1"/>
          </p:cNvPicPr>
          <p:nvPr/>
        </p:nvPicPr>
        <p:blipFill>
          <a:blip r:embed="rId3"/>
          <a:stretch>
            <a:fillRect/>
          </a:stretch>
        </p:blipFill>
        <p:spPr>
          <a:xfrm>
            <a:off x="2209800" y="533601"/>
            <a:ext cx="7772400" cy="5790797"/>
          </a:xfrm>
          <a:prstGeom prst="rect">
            <a:avLst/>
          </a:prstGeom>
        </p:spPr>
      </p:pic>
    </p:spTree>
    <p:extLst>
      <p:ext uri="{BB962C8B-B14F-4D97-AF65-F5344CB8AC3E}">
        <p14:creationId xmlns:p14="http://schemas.microsoft.com/office/powerpoint/2010/main" val="3146803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2" name="Imagen 1">
            <a:extLst>
              <a:ext uri="{FF2B5EF4-FFF2-40B4-BE49-F238E27FC236}">
                <a16:creationId xmlns:a16="http://schemas.microsoft.com/office/drawing/2014/main" id="{62625F13-2BAE-0F25-9D3C-991A0D31F76F}"/>
              </a:ext>
            </a:extLst>
          </p:cNvPr>
          <p:cNvPicPr>
            <a:picLocks noChangeAspect="1"/>
          </p:cNvPicPr>
          <p:nvPr/>
        </p:nvPicPr>
        <p:blipFill>
          <a:blip r:embed="rId3"/>
          <a:stretch>
            <a:fillRect/>
          </a:stretch>
        </p:blipFill>
        <p:spPr>
          <a:xfrm>
            <a:off x="66648" y="-402532"/>
            <a:ext cx="12058704" cy="7663064"/>
          </a:xfrm>
          <a:prstGeom prst="rect">
            <a:avLst/>
          </a:prstGeom>
        </p:spPr>
      </p:pic>
    </p:spTree>
    <p:extLst>
      <p:ext uri="{BB962C8B-B14F-4D97-AF65-F5344CB8AC3E}">
        <p14:creationId xmlns:p14="http://schemas.microsoft.com/office/powerpoint/2010/main" val="1834092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83FE6825-6630-8D71-A4BB-09D59743D189}"/>
              </a:ext>
            </a:extLst>
          </p:cNvPr>
          <p:cNvSpPr/>
          <p:nvPr/>
        </p:nvSpPr>
        <p:spPr>
          <a:xfrm>
            <a:off x="0" y="514591"/>
            <a:ext cx="12192000" cy="58288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sp>
        <p:nvSpPr>
          <p:cNvPr id="8" name="CuadroTexto 7">
            <a:extLst>
              <a:ext uri="{FF2B5EF4-FFF2-40B4-BE49-F238E27FC236}">
                <a16:creationId xmlns:a16="http://schemas.microsoft.com/office/drawing/2014/main" id="{E6197CA6-F1BB-4EFE-28DD-2928FB36E812}"/>
              </a:ext>
            </a:extLst>
          </p:cNvPr>
          <p:cNvSpPr txBox="1"/>
          <p:nvPr/>
        </p:nvSpPr>
        <p:spPr>
          <a:xfrm>
            <a:off x="3180885" y="3288939"/>
            <a:ext cx="6361770" cy="369332"/>
          </a:xfrm>
          <a:prstGeom prst="rect">
            <a:avLst/>
          </a:prstGeom>
          <a:noFill/>
        </p:spPr>
        <p:txBody>
          <a:bodyPr wrap="square">
            <a:spAutoFit/>
          </a:bodyPr>
          <a:lstStyle/>
          <a:p>
            <a:endParaRPr lang="en-AU" dirty="0"/>
          </a:p>
        </p:txBody>
      </p:sp>
      <p:sp>
        <p:nvSpPr>
          <p:cNvPr id="11" name="CuadroTexto 10">
            <a:extLst>
              <a:ext uri="{FF2B5EF4-FFF2-40B4-BE49-F238E27FC236}">
                <a16:creationId xmlns:a16="http://schemas.microsoft.com/office/drawing/2014/main" id="{881EE5DF-CBFE-FC7C-8345-9BCAEC1CEE38}"/>
              </a:ext>
            </a:extLst>
          </p:cNvPr>
          <p:cNvSpPr txBox="1"/>
          <p:nvPr/>
        </p:nvSpPr>
        <p:spPr>
          <a:xfrm>
            <a:off x="3180885" y="3288939"/>
            <a:ext cx="6361770" cy="369332"/>
          </a:xfrm>
          <a:prstGeom prst="rect">
            <a:avLst/>
          </a:prstGeom>
          <a:noFill/>
        </p:spPr>
        <p:txBody>
          <a:bodyPr wrap="square">
            <a:spAutoFit/>
          </a:bodyPr>
          <a:lstStyle/>
          <a:p>
            <a:endParaRPr lang="en-AU" dirty="0"/>
          </a:p>
        </p:txBody>
      </p:sp>
      <p:pic>
        <p:nvPicPr>
          <p:cNvPr id="3" name="Imagen 2">
            <a:extLst>
              <a:ext uri="{FF2B5EF4-FFF2-40B4-BE49-F238E27FC236}">
                <a16:creationId xmlns:a16="http://schemas.microsoft.com/office/drawing/2014/main" id="{0D777DE7-2AA4-316D-BC87-AF438B78A4D9}"/>
              </a:ext>
            </a:extLst>
          </p:cNvPr>
          <p:cNvPicPr>
            <a:picLocks noChangeAspect="1"/>
          </p:cNvPicPr>
          <p:nvPr/>
        </p:nvPicPr>
        <p:blipFill>
          <a:blip r:embed="rId3"/>
          <a:stretch>
            <a:fillRect/>
          </a:stretch>
        </p:blipFill>
        <p:spPr>
          <a:xfrm>
            <a:off x="2209800" y="336502"/>
            <a:ext cx="7772400" cy="6184996"/>
          </a:xfrm>
          <a:prstGeom prst="rect">
            <a:avLst/>
          </a:prstGeom>
        </p:spPr>
      </p:pic>
    </p:spTree>
    <p:extLst>
      <p:ext uri="{BB962C8B-B14F-4D97-AF65-F5344CB8AC3E}">
        <p14:creationId xmlns:p14="http://schemas.microsoft.com/office/powerpoint/2010/main" val="3096567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801098" y="1396289"/>
            <a:ext cx="5277333" cy="1325563"/>
          </a:xfrm>
        </p:spPr>
        <p:txBody>
          <a:bodyPr>
            <a:normAutofit/>
          </a:bodyPr>
          <a:lstStyle/>
          <a:p>
            <a:r>
              <a:rPr lang="en-US" dirty="0"/>
              <a:t>Bringing it all together</a:t>
            </a:r>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805543" y="2871982"/>
            <a:ext cx="5272888" cy="3181684"/>
          </a:xfrm>
        </p:spPr>
        <p:txBody>
          <a:bodyPr anchor="t">
            <a:normAutofit/>
          </a:bodyPr>
          <a:lstStyle/>
          <a:p>
            <a:r>
              <a:rPr lang="en-US" sz="2000" dirty="0"/>
              <a:t>Add Markdown front-matter for metadata</a:t>
            </a:r>
          </a:p>
          <a:p>
            <a:r>
              <a:rPr lang="en-US" sz="2000" dirty="0"/>
              <a:t>Roll your own scripts</a:t>
            </a:r>
          </a:p>
          <a:p>
            <a:r>
              <a:rPr lang="en-US" sz="2000" dirty="0"/>
              <a:t>Output to PDF in CI/CD pipelines</a:t>
            </a:r>
          </a:p>
          <a:p>
            <a:r>
              <a:rPr lang="en-US" sz="2000" strike="sngStrike" dirty="0"/>
              <a:t>Tools like C4 Builder</a:t>
            </a:r>
          </a:p>
          <a:p>
            <a:r>
              <a:rPr lang="en-US" sz="2000" dirty="0" err="1"/>
              <a:t>Mkdocs</a:t>
            </a:r>
            <a:r>
              <a:rPr lang="en-US" sz="2000" dirty="0"/>
              <a:t> &amp; </a:t>
            </a:r>
            <a:r>
              <a:rPr lang="en-US" sz="2000" dirty="0" err="1"/>
              <a:t>Mkdocs</a:t>
            </a:r>
            <a:r>
              <a:rPr lang="en-US" sz="2000" dirty="0"/>
              <a:t> material 😍</a:t>
            </a:r>
          </a:p>
          <a:p>
            <a:r>
              <a:rPr lang="en-US" sz="2000" dirty="0" err="1"/>
              <a:t>Docusaurus</a:t>
            </a:r>
            <a:r>
              <a:rPr lang="en-US" sz="2000" dirty="0"/>
              <a:t> 🦖</a:t>
            </a:r>
          </a:p>
          <a:p>
            <a:r>
              <a:rPr lang="en-US" sz="2000" dirty="0"/>
              <a:t>Backstage </a:t>
            </a:r>
            <a:r>
              <a:rPr lang="en-US" sz="2000" dirty="0" err="1"/>
              <a:t>TechDocs</a:t>
            </a:r>
            <a:r>
              <a:rPr lang="en-US" sz="2000" dirty="0"/>
              <a:t> 🚀</a:t>
            </a:r>
          </a:p>
          <a:p>
            <a:endParaRPr lang="en-US" sz="2000" dirty="0"/>
          </a:p>
        </p:txBody>
      </p:sp>
      <p:pic>
        <p:nvPicPr>
          <p:cNvPr id="5" name="Picture 2" descr="Backstage TechDocs Markdown to HTML">
            <a:extLst>
              <a:ext uri="{FF2B5EF4-FFF2-40B4-BE49-F238E27FC236}">
                <a16:creationId xmlns:a16="http://schemas.microsoft.com/office/drawing/2014/main" id="{C9D7DFFD-C3EE-184E-F0B6-AFCD90347B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91700" y="919641"/>
            <a:ext cx="4367902" cy="559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11012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0765-2C60-266C-6508-CF3F9BE1E87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Mkdocs</a:t>
            </a:r>
          </a:p>
        </p:txBody>
      </p:sp>
      <p:sp>
        <p:nvSpPr>
          <p:cNvPr id="3" name="Text Placeholder 2">
            <a:extLst>
              <a:ext uri="{FF2B5EF4-FFF2-40B4-BE49-F238E27FC236}">
                <a16:creationId xmlns:a16="http://schemas.microsoft.com/office/drawing/2014/main" id="{E455F1B4-AE80-6D5F-48E3-F05E1A8EF319}"/>
              </a:ext>
            </a:extLst>
          </p:cNvPr>
          <p:cNvSpPr>
            <a:spLocks noGrp="1"/>
          </p:cNvSpPr>
          <p:nvPr>
            <p:ph type="body" idx="1"/>
          </p:nvPr>
        </p:nvSpPr>
        <p:spPr>
          <a:xfrm>
            <a:off x="477981" y="4872922"/>
            <a:ext cx="3933306" cy="1208141"/>
          </a:xfrm>
        </p:spPr>
        <p:txBody>
          <a:bodyPr vert="horz" lIns="91440" tIns="45720" rIns="91440" bIns="45720" rtlCol="0">
            <a:normAutofit/>
          </a:bodyPr>
          <a:lstStyle/>
          <a:p>
            <a:r>
              <a:rPr lang="en-US" sz="2000" kern="1200" dirty="0">
                <a:solidFill>
                  <a:schemeClr val="tx1"/>
                </a:solidFill>
                <a:latin typeface="+mn-lt"/>
                <a:ea typeface="+mn-ea"/>
                <a:cs typeface="+mn-cs"/>
              </a:rPr>
              <a:t>Material</a:t>
            </a:r>
          </a:p>
        </p:txBody>
      </p:sp>
      <p:pic>
        <p:nvPicPr>
          <p:cNvPr id="13316" name="Picture 4" descr="Proposal: concept for a new (additional) layout · Issue #1906 · squidfunk/ mkdocs-material · GitHub">
            <a:extLst>
              <a:ext uri="{FF2B5EF4-FFF2-40B4-BE49-F238E27FC236}">
                <a16:creationId xmlns:a16="http://schemas.microsoft.com/office/drawing/2014/main" id="{9DD37CAC-6E77-47C3-69C3-1B9887B77C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14356" y="1350613"/>
            <a:ext cx="6408836" cy="40055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868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8A514A-2F04-868F-3DB3-876B14062E31}"/>
              </a:ext>
            </a:extLst>
          </p:cNvPr>
          <p:cNvSpPr>
            <a:spLocks noGrp="1"/>
          </p:cNvSpPr>
          <p:nvPr>
            <p:ph type="ctrTitle"/>
          </p:nvPr>
        </p:nvSpPr>
        <p:spPr/>
        <p:txBody>
          <a:bodyPr/>
          <a:lstStyle/>
          <a:p>
            <a:r>
              <a:rPr lang="en-AU"/>
              <a:t>Demo</a:t>
            </a:r>
            <a:endParaRPr lang="en-AU" dirty="0"/>
          </a:p>
        </p:txBody>
      </p:sp>
      <p:sp>
        <p:nvSpPr>
          <p:cNvPr id="3" name="Subtítulo 2">
            <a:extLst>
              <a:ext uri="{FF2B5EF4-FFF2-40B4-BE49-F238E27FC236}">
                <a16:creationId xmlns:a16="http://schemas.microsoft.com/office/drawing/2014/main" id="{3BC1FA04-EC0E-916A-D928-CD1B6924BC40}"/>
              </a:ext>
            </a:extLst>
          </p:cNvPr>
          <p:cNvSpPr>
            <a:spLocks noGrp="1"/>
          </p:cNvSpPr>
          <p:nvPr>
            <p:ph type="subTitle" idx="1"/>
          </p:nvPr>
        </p:nvSpPr>
        <p:spPr/>
        <p:txBody>
          <a:bodyPr/>
          <a:lstStyle/>
          <a:p>
            <a:r>
              <a:rPr lang="en-AU"/>
              <a:t>Mkdocs &amp; Material</a:t>
            </a:r>
            <a:endParaRPr lang="en-AU" dirty="0"/>
          </a:p>
        </p:txBody>
      </p:sp>
      <p:pic>
        <p:nvPicPr>
          <p:cNvPr id="4" name="Imagen 3">
            <a:extLst>
              <a:ext uri="{FF2B5EF4-FFF2-40B4-BE49-F238E27FC236}">
                <a16:creationId xmlns:a16="http://schemas.microsoft.com/office/drawing/2014/main" id="{852C117D-E16D-6F1B-D5A7-2C450D9854A7}"/>
              </a:ext>
            </a:extLst>
          </p:cNvPr>
          <p:cNvPicPr>
            <a:picLocks noChangeAspect="1"/>
          </p:cNvPicPr>
          <p:nvPr/>
        </p:nvPicPr>
        <p:blipFill>
          <a:blip r:embed="rId2"/>
          <a:stretch>
            <a:fillRect/>
          </a:stretch>
        </p:blipFill>
        <p:spPr>
          <a:xfrm>
            <a:off x="3357517" y="4429919"/>
            <a:ext cx="5816600" cy="800100"/>
          </a:xfrm>
          <a:prstGeom prst="rect">
            <a:avLst/>
          </a:prstGeom>
        </p:spPr>
      </p:pic>
    </p:spTree>
    <p:extLst>
      <p:ext uri="{BB962C8B-B14F-4D97-AF65-F5344CB8AC3E}">
        <p14:creationId xmlns:p14="http://schemas.microsoft.com/office/powerpoint/2010/main" val="2619941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804672" y="1452282"/>
            <a:ext cx="5877482" cy="2685408"/>
          </a:xfrm>
        </p:spPr>
        <p:txBody>
          <a:bodyPr vert="horz" lIns="91440" tIns="45720" rIns="91440" bIns="45720" rtlCol="0" anchor="b">
            <a:normAutofit/>
          </a:bodyPr>
          <a:lstStyle/>
          <a:p>
            <a:r>
              <a:rPr lang="en-US" sz="5400" strike="sngStrike" dirty="0">
                <a:solidFill>
                  <a:schemeClr val="bg1"/>
                </a:solidFill>
                <a:latin typeface="Impact" panose="020B0806030902050204" pitchFamily="34" charset="0"/>
              </a:rPr>
              <a:t>Documentation for Developers</a:t>
            </a:r>
            <a:endParaRPr lang="en-US" sz="5400" strike="sngStrike" dirty="0">
              <a:solidFill>
                <a:schemeClr val="bg1"/>
              </a:solidFill>
            </a:endParaRPr>
          </a:p>
        </p:txBody>
      </p:sp>
      <p:pic>
        <p:nvPicPr>
          <p:cNvPr id="3" name="Picture 5">
            <a:extLst>
              <a:ext uri="{FF2B5EF4-FFF2-40B4-BE49-F238E27FC236}">
                <a16:creationId xmlns:a16="http://schemas.microsoft.com/office/drawing/2014/main" id="{94731085-AC7B-CF33-D2C4-CC36E02AB86C}"/>
              </a:ext>
            </a:extLst>
          </p:cNvPr>
          <p:cNvPicPr>
            <a:picLocks noChangeAspect="1"/>
          </p:cNvPicPr>
          <p:nvPr/>
        </p:nvPicPr>
        <p:blipFill rotWithShape="1">
          <a:blip r:embed="rId3"/>
          <a:srcRect l="-65832" t="-9202" b="-22733"/>
          <a:stretch/>
        </p:blipFill>
        <p:spPr>
          <a:xfrm>
            <a:off x="2436987" y="10"/>
            <a:ext cx="9755014" cy="6857990"/>
          </a:xfrm>
          <a:custGeom>
            <a:avLst/>
            <a:gdLst/>
            <a:ahLst/>
            <a:cxnLst/>
            <a:rect l="l" t="t" r="r" b="b"/>
            <a:pathLst>
              <a:path w="9755014" h="6858000">
                <a:moveTo>
                  <a:pt x="3516793" y="0"/>
                </a:moveTo>
                <a:lnTo>
                  <a:pt x="9755014" y="0"/>
                </a:lnTo>
                <a:lnTo>
                  <a:pt x="9755014" y="6858000"/>
                </a:lnTo>
                <a:lnTo>
                  <a:pt x="0" y="6858000"/>
                </a:lnTo>
                <a:lnTo>
                  <a:pt x="112947" y="6800152"/>
                </a:lnTo>
                <a:cubicBezTo>
                  <a:pt x="2182349" y="5675986"/>
                  <a:pt x="3587167" y="3483472"/>
                  <a:pt x="3587167" y="962844"/>
                </a:cubicBezTo>
                <a:cubicBezTo>
                  <a:pt x="3587167" y="733696"/>
                  <a:pt x="3575557" y="507260"/>
                  <a:pt x="3552893" y="284091"/>
                </a:cubicBezTo>
                <a:close/>
              </a:path>
            </a:pathLst>
          </a:custGeom>
        </p:spPr>
      </p:pic>
    </p:spTree>
    <p:extLst>
      <p:ext uri="{BB962C8B-B14F-4D97-AF65-F5344CB8AC3E}">
        <p14:creationId xmlns:p14="http://schemas.microsoft.com/office/powerpoint/2010/main" val="221004615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818667" y="760562"/>
            <a:ext cx="5277333" cy="1325563"/>
          </a:xfrm>
        </p:spPr>
        <p:txBody>
          <a:bodyPr>
            <a:normAutofit/>
          </a:bodyPr>
          <a:lstStyle/>
          <a:p>
            <a:r>
              <a:rPr lang="en-US" dirty="0" err="1"/>
              <a:t>Structurizr</a:t>
            </a:r>
            <a:endParaRPr lang="en-US" dirty="0"/>
          </a:p>
        </p:txBody>
      </p:sp>
      <p:sp>
        <p:nvSpPr>
          <p:cNvPr id="3" name="Subtitle 2">
            <a:extLst>
              <a:ext uri="{FF2B5EF4-FFF2-40B4-BE49-F238E27FC236}">
                <a16:creationId xmlns:a16="http://schemas.microsoft.com/office/drawing/2014/main" id="{E284F0F7-ED43-49F4-282D-8D02DC16CD41}"/>
              </a:ext>
            </a:extLst>
          </p:cNvPr>
          <p:cNvSpPr>
            <a:spLocks noGrp="1"/>
          </p:cNvSpPr>
          <p:nvPr>
            <p:ph idx="1"/>
          </p:nvPr>
        </p:nvSpPr>
        <p:spPr>
          <a:xfrm>
            <a:off x="823112" y="2236255"/>
            <a:ext cx="5272888" cy="2836840"/>
          </a:xfrm>
        </p:spPr>
        <p:txBody>
          <a:bodyPr anchor="t">
            <a:normAutofit/>
          </a:bodyPr>
          <a:lstStyle/>
          <a:p>
            <a:r>
              <a:rPr lang="en-US" sz="2000" dirty="0"/>
              <a:t>Tooling to extend on </a:t>
            </a:r>
            <a:r>
              <a:rPr lang="en-US" sz="2000" dirty="0" err="1"/>
              <a:t>PlantUML</a:t>
            </a:r>
            <a:r>
              <a:rPr lang="en-US" sz="2000" dirty="0"/>
              <a:t> &amp; C4 &amp; ADRs</a:t>
            </a:r>
          </a:p>
          <a:p>
            <a:r>
              <a:rPr lang="en-US" sz="2000" dirty="0"/>
              <a:t>More control over rendering</a:t>
            </a:r>
          </a:p>
          <a:p>
            <a:r>
              <a:rPr lang="en-US" sz="2000" dirty="0"/>
              <a:t>Linking between different elements</a:t>
            </a:r>
          </a:p>
          <a:p>
            <a:r>
              <a:rPr lang="en-US" sz="2000" dirty="0"/>
              <a:t>Model and element reuse</a:t>
            </a:r>
          </a:p>
          <a:p>
            <a:r>
              <a:rPr lang="en-US" sz="2000" dirty="0"/>
              <a:t>Team sharing</a:t>
            </a:r>
          </a:p>
          <a:p>
            <a:endParaRPr lang="en-US" sz="2000" dirty="0"/>
          </a:p>
          <a:p>
            <a:pPr marL="0" indent="0">
              <a:buNone/>
            </a:pPr>
            <a:r>
              <a:rPr lang="en-US" sz="2000" dirty="0"/>
              <a:t>(Also by Simon Brown)</a:t>
            </a:r>
          </a:p>
          <a:p>
            <a:pPr marL="0" indent="0">
              <a:buNone/>
            </a:pPr>
            <a:endParaRPr lang="en-US" sz="2000" dirty="0"/>
          </a:p>
        </p:txBody>
      </p:sp>
      <p:pic>
        <p:nvPicPr>
          <p:cNvPr id="7" name="Graphic 6">
            <a:extLst>
              <a:ext uri="{FF2B5EF4-FFF2-40B4-BE49-F238E27FC236}">
                <a16:creationId xmlns:a16="http://schemas.microsoft.com/office/drawing/2014/main" id="{7CD32A46-0906-9E86-9478-3D9D90E29EF6}"/>
              </a:ext>
            </a:extLst>
          </p:cNvPr>
          <p:cNvPicPr>
            <a:picLocks noChangeAspect="1"/>
          </p:cNvPicPr>
          <p:nvPr/>
        </p:nvPicPr>
        <p:blipFill>
          <a:blip r:embed="rId2"/>
          <a:srcRect/>
          <a:stretch/>
        </p:blipFill>
        <p:spPr>
          <a:xfrm>
            <a:off x="7924800" y="1957050"/>
            <a:ext cx="3945463" cy="3945463"/>
          </a:xfrm>
          <a:prstGeom prst="rect">
            <a:avLst/>
          </a:prstGeom>
        </p:spPr>
      </p:pic>
      <p:sp>
        <p:nvSpPr>
          <p:cNvPr id="5" name="TextBox 4">
            <a:extLst>
              <a:ext uri="{FF2B5EF4-FFF2-40B4-BE49-F238E27FC236}">
                <a16:creationId xmlns:a16="http://schemas.microsoft.com/office/drawing/2014/main" id="{C1594A80-145D-9AFD-3219-65C32642D20B}"/>
              </a:ext>
            </a:extLst>
          </p:cNvPr>
          <p:cNvSpPr txBox="1"/>
          <p:nvPr/>
        </p:nvSpPr>
        <p:spPr>
          <a:xfrm>
            <a:off x="15513" y="5878101"/>
            <a:ext cx="6098058" cy="923330"/>
          </a:xfrm>
          <a:prstGeom prst="rect">
            <a:avLst/>
          </a:prstGeom>
          <a:noFill/>
        </p:spPr>
        <p:txBody>
          <a:bodyPr wrap="square">
            <a:spAutoFit/>
          </a:bodyPr>
          <a:lstStyle/>
          <a:p>
            <a:r>
              <a:rPr lang="en-US" dirty="0">
                <a:hlinkClick r:id="rId3"/>
              </a:rPr>
              <a:t>https://structurizr.org/</a:t>
            </a:r>
          </a:p>
          <a:p>
            <a:r>
              <a:rPr lang="en-US" dirty="0">
                <a:hlinkClick r:id="rId3"/>
              </a:rPr>
              <a:t>https://structurizr.com/</a:t>
            </a:r>
            <a:endParaRPr lang="en-US" dirty="0"/>
          </a:p>
          <a:p>
            <a:r>
              <a:rPr lang="en-US" dirty="0">
                <a:hlinkClick r:id="rId4"/>
              </a:rPr>
              <a:t>https://structurizr.com/help/decision-log</a:t>
            </a:r>
            <a:endParaRPr lang="en-US" dirty="0"/>
          </a:p>
        </p:txBody>
      </p:sp>
    </p:spTree>
    <p:extLst>
      <p:ext uri="{BB962C8B-B14F-4D97-AF65-F5344CB8AC3E}">
        <p14:creationId xmlns:p14="http://schemas.microsoft.com/office/powerpoint/2010/main" val="388345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BD7E-8C0C-B260-0266-A073D3090F9B}"/>
              </a:ext>
            </a:extLst>
          </p:cNvPr>
          <p:cNvSpPr>
            <a:spLocks noGrp="1"/>
          </p:cNvSpPr>
          <p:nvPr>
            <p:ph type="ctrTitle"/>
          </p:nvPr>
        </p:nvSpPr>
        <p:spPr>
          <a:xfrm>
            <a:off x="6513788" y="365125"/>
            <a:ext cx="4840010" cy="1807305"/>
          </a:xfrm>
        </p:spPr>
        <p:txBody>
          <a:bodyPr vert="horz" lIns="91440" tIns="45720" rIns="91440" bIns="45720" rtlCol="0" anchor="ctr">
            <a:normAutofit/>
          </a:bodyPr>
          <a:lstStyle/>
          <a:p>
            <a:pPr algn="l"/>
            <a:r>
              <a:rPr lang="en-US" sz="2400" b="0" i="0">
                <a:effectLst/>
              </a:rPr>
              <a:t>How do you encourage developers to document their code inline? So that code doco can be rendered in the build pipeline.</a:t>
            </a:r>
          </a:p>
        </p:txBody>
      </p:sp>
      <p:pic>
        <p:nvPicPr>
          <p:cNvPr id="31" name="Picture 30" descr="Computer script on a screen">
            <a:extLst>
              <a:ext uri="{FF2B5EF4-FFF2-40B4-BE49-F238E27FC236}">
                <a16:creationId xmlns:a16="http://schemas.microsoft.com/office/drawing/2014/main" id="{A481F3BD-071D-4325-57AA-6E4D70EA77D2}"/>
              </a:ext>
            </a:extLst>
          </p:cNvPr>
          <p:cNvPicPr>
            <a:picLocks noChangeAspect="1"/>
          </p:cNvPicPr>
          <p:nvPr/>
        </p:nvPicPr>
        <p:blipFill rotWithShape="1">
          <a:blip r:embed="rId2"/>
          <a:srcRect l="347" r="4011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7" name="Title 1">
            <a:extLst>
              <a:ext uri="{FF2B5EF4-FFF2-40B4-BE49-F238E27FC236}">
                <a16:creationId xmlns:a16="http://schemas.microsoft.com/office/drawing/2014/main" id="{7FABBC01-8FED-951E-D107-09C7BDF0B2D3}"/>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r>
              <a:rPr lang="en-US" sz="1400">
                <a:latin typeface="+mn-lt"/>
                <a:ea typeface="+mn-ea"/>
                <a:cs typeface="+mn-cs"/>
              </a:rPr>
              <a:t>It’s not something I actively encourage, but it depends on the type of software you’re writing.  As with most of the stuff I’ve presented here, be pragmatic.</a:t>
            </a:r>
          </a:p>
          <a:p>
            <a:pPr indent="-228600" algn="l">
              <a:spcAft>
                <a:spcPts val="600"/>
              </a:spcAft>
              <a:buFont typeface="Arial" panose="020B0604020202020204" pitchFamily="34" charset="0"/>
              <a:buChar char="•"/>
            </a:pPr>
            <a:endParaRPr lang="en-US" sz="1400">
              <a:latin typeface="+mn-lt"/>
              <a:ea typeface="+mn-ea"/>
              <a:cs typeface="+mn-cs"/>
            </a:endParaRPr>
          </a:p>
          <a:p>
            <a:pPr indent="-228600" algn="l">
              <a:spcAft>
                <a:spcPts val="600"/>
              </a:spcAft>
              <a:buFont typeface="Arial" panose="020B0604020202020204" pitchFamily="34" charset="0"/>
              <a:buChar char="•"/>
            </a:pPr>
            <a:r>
              <a:rPr lang="en-US" sz="1400">
                <a:latin typeface="+mn-lt"/>
                <a:ea typeface="+mn-ea"/>
                <a:cs typeface="+mn-cs"/>
              </a:rPr>
              <a:t>Through the pull request process is a good way to ensure that code is documented, if required. I would suggest documenting code inline if the intent of the code can’t be clearly understood by a mid-level developer.</a:t>
            </a:r>
          </a:p>
          <a:p>
            <a:pPr indent="-228600" algn="l">
              <a:spcAft>
                <a:spcPts val="600"/>
              </a:spcAft>
              <a:buFont typeface="Arial" panose="020B0604020202020204" pitchFamily="34" charset="0"/>
              <a:buChar char="•"/>
            </a:pPr>
            <a:endParaRPr lang="en-US" sz="1400">
              <a:latin typeface="+mn-lt"/>
              <a:ea typeface="+mn-ea"/>
              <a:cs typeface="+mn-cs"/>
            </a:endParaRPr>
          </a:p>
          <a:p>
            <a:pPr indent="-228600" algn="l">
              <a:spcAft>
                <a:spcPts val="600"/>
              </a:spcAft>
              <a:buFont typeface="Arial" panose="020B0604020202020204" pitchFamily="34" charset="0"/>
              <a:buChar char="•"/>
            </a:pPr>
            <a:r>
              <a:rPr lang="en-US" sz="1400">
                <a:latin typeface="+mn-lt"/>
                <a:ea typeface="+mn-ea"/>
                <a:cs typeface="+mn-cs"/>
              </a:rPr>
              <a:t>However, if you’re creating a library or API that is to be consumed by 3</a:t>
            </a:r>
            <a:r>
              <a:rPr lang="en-US" sz="1400" baseline="30000">
                <a:latin typeface="+mn-lt"/>
                <a:ea typeface="+mn-ea"/>
                <a:cs typeface="+mn-cs"/>
              </a:rPr>
              <a:t>rd</a:t>
            </a:r>
            <a:r>
              <a:rPr lang="en-US" sz="1400">
                <a:latin typeface="+mn-lt"/>
                <a:ea typeface="+mn-ea"/>
                <a:cs typeface="+mn-cs"/>
              </a:rPr>
              <a:t> parties, then inline documentation might be more useful. In this case I’d look at using convention tests or some other process in your CI build to break the build if a developer adds new code without the expected documentation.</a:t>
            </a:r>
          </a:p>
        </p:txBody>
      </p:sp>
    </p:spTree>
    <p:extLst>
      <p:ext uri="{BB962C8B-B14F-4D97-AF65-F5344CB8AC3E}">
        <p14:creationId xmlns:p14="http://schemas.microsoft.com/office/powerpoint/2010/main" val="1310055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BD7E-8C0C-B260-0266-A073D3090F9B}"/>
              </a:ext>
            </a:extLst>
          </p:cNvPr>
          <p:cNvSpPr>
            <a:spLocks noGrp="1"/>
          </p:cNvSpPr>
          <p:nvPr>
            <p:ph type="ctrTitle"/>
          </p:nvPr>
        </p:nvSpPr>
        <p:spPr>
          <a:xfrm>
            <a:off x="380926" y="406090"/>
            <a:ext cx="4152900" cy="4734621"/>
          </a:xfrm>
        </p:spPr>
        <p:txBody>
          <a:bodyPr anchor="t">
            <a:normAutofit/>
          </a:bodyPr>
          <a:lstStyle/>
          <a:p>
            <a:pPr algn="l"/>
            <a:r>
              <a:rPr lang="en-AU" sz="2000" b="0" i="0" dirty="0">
                <a:solidFill>
                  <a:srgbClr val="161616"/>
                </a:solidFill>
                <a:effectLst/>
                <a:latin typeface="Inter"/>
              </a:rPr>
              <a:t>Can you recommend a good starting template for an Architectural Guidance doc?</a:t>
            </a:r>
          </a:p>
        </p:txBody>
      </p:sp>
      <p:sp>
        <p:nvSpPr>
          <p:cNvPr id="3" name="Title 1">
            <a:extLst>
              <a:ext uri="{FF2B5EF4-FFF2-40B4-BE49-F238E27FC236}">
                <a16:creationId xmlns:a16="http://schemas.microsoft.com/office/drawing/2014/main" id="{DC8AF5E6-597E-2621-3377-654CBBBBA4B4}"/>
              </a:ext>
            </a:extLst>
          </p:cNvPr>
          <p:cNvSpPr txBox="1">
            <a:spLocks/>
          </p:cNvSpPr>
          <p:nvPr/>
        </p:nvSpPr>
        <p:spPr>
          <a:xfrm>
            <a:off x="6553708" y="406089"/>
            <a:ext cx="4711738" cy="473462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600" b="0" i="0" dirty="0">
                <a:effectLst/>
                <a:latin typeface="Inter"/>
              </a:rPr>
              <a:t>Software Architecture for Developers – Simon Brown</a:t>
            </a:r>
            <a:br>
              <a:rPr lang="en-AU" sz="1600" b="0" i="0" dirty="0">
                <a:effectLst/>
                <a:latin typeface="Inter"/>
              </a:rPr>
            </a:br>
            <a:r>
              <a:rPr lang="en-AU" sz="1600" b="0" i="0" dirty="0">
                <a:effectLst/>
                <a:latin typeface="Inter"/>
              </a:rPr>
              <a:t> </a:t>
            </a:r>
            <a:br>
              <a:rPr lang="en-AU" sz="1600" b="0" i="0" dirty="0">
                <a:effectLst/>
                <a:latin typeface="Inter"/>
              </a:rPr>
            </a:br>
            <a:r>
              <a:rPr lang="en-AU" sz="1800" dirty="0">
                <a:effectLst/>
                <a:latin typeface="LinLibertine"/>
              </a:rPr>
              <a:t>http://</a:t>
            </a:r>
            <a:r>
              <a:rPr lang="en-AU" sz="1800" dirty="0" err="1">
                <a:effectLst/>
                <a:latin typeface="LinLibertine"/>
              </a:rPr>
              <a:t>leanpub.com</a:t>
            </a:r>
            <a:r>
              <a:rPr lang="en-AU" sz="1800" dirty="0">
                <a:effectLst/>
                <a:latin typeface="LinLibertine"/>
              </a:rPr>
              <a:t>/software-architecture-for-developers </a:t>
            </a:r>
          </a:p>
          <a:p>
            <a:pPr algn="l"/>
            <a:br>
              <a:rPr lang="en-AU" sz="1600" b="0" i="0" dirty="0">
                <a:effectLst/>
                <a:latin typeface="Inter"/>
              </a:rPr>
            </a:br>
            <a:r>
              <a:rPr lang="en-AU" sz="1600" b="0" i="0" dirty="0">
                <a:effectLst/>
                <a:latin typeface="Inter"/>
              </a:rPr>
              <a:t>Creating Software with Modern Diagramming –Ashley Peacock</a:t>
            </a:r>
            <a:br>
              <a:rPr lang="en-AU" sz="1600" b="0" i="0" dirty="0">
                <a:effectLst/>
                <a:latin typeface="Inter"/>
              </a:rPr>
            </a:br>
            <a:br>
              <a:rPr lang="en-AU" sz="1600" b="0" i="0" dirty="0">
                <a:effectLst/>
                <a:latin typeface="Inter"/>
              </a:rPr>
            </a:br>
            <a:r>
              <a:rPr lang="en-AU" sz="1600" b="0" i="0" dirty="0">
                <a:effectLst/>
                <a:latin typeface="Inter"/>
                <a:hlinkClick r:id="rId2">
                  <a:extLst>
                    <a:ext uri="{A12FA001-AC4F-418D-AE19-62706E023703}">
                      <ahyp:hlinkClr xmlns:ahyp="http://schemas.microsoft.com/office/drawing/2018/hyperlinkcolor" val="tx"/>
                    </a:ext>
                  </a:extLst>
                </a:hlinkClick>
              </a:rPr>
              <a:t>https://pragprog.com/titles/apdiag/creating-software-with-modern-diagramming-techniques/</a:t>
            </a:r>
            <a:endParaRPr lang="en-AU" sz="1600" b="0" i="0" dirty="0">
              <a:effectLst/>
              <a:latin typeface="Inter"/>
            </a:endParaRPr>
          </a:p>
          <a:p>
            <a:pPr algn="l"/>
            <a:endParaRPr lang="en-AU" sz="1600" dirty="0">
              <a:latin typeface="Inter"/>
            </a:endParaRPr>
          </a:p>
          <a:p>
            <a:pPr algn="l"/>
            <a:r>
              <a:rPr lang="en-AU" sz="1600" b="0" i="0" dirty="0">
                <a:effectLst/>
                <a:latin typeface="Inter"/>
              </a:rPr>
              <a:t>As much as I would hate to recommend TOGAF… </a:t>
            </a:r>
          </a:p>
          <a:p>
            <a:pPr algn="l"/>
            <a:endParaRPr lang="en-AU" sz="1600" b="0" i="0" dirty="0">
              <a:effectLst/>
              <a:latin typeface="Inter"/>
            </a:endParaRPr>
          </a:p>
          <a:p>
            <a:pPr algn="l"/>
            <a:r>
              <a:rPr lang="en-AU" sz="1600" b="0" i="0" dirty="0">
                <a:effectLst/>
                <a:latin typeface="Inter"/>
              </a:rPr>
              <a:t>https://</a:t>
            </a:r>
            <a:r>
              <a:rPr lang="en-AU" sz="1600" b="0" i="0" dirty="0" err="1">
                <a:effectLst/>
                <a:latin typeface="Inter"/>
              </a:rPr>
              <a:t>pubs.opengroup.org</a:t>
            </a:r>
            <a:r>
              <a:rPr lang="en-AU" sz="1600" b="0" i="0" dirty="0">
                <a:effectLst/>
                <a:latin typeface="Inter"/>
              </a:rPr>
              <a:t>/architecture/togaf8-doc/arch/chap29.html</a:t>
            </a:r>
          </a:p>
          <a:p>
            <a:pPr algn="l"/>
            <a:endParaRPr lang="en-AU" sz="1600" dirty="0">
              <a:latin typeface="Inter"/>
            </a:endParaRPr>
          </a:p>
        </p:txBody>
      </p:sp>
    </p:spTree>
    <p:extLst>
      <p:ext uri="{BB962C8B-B14F-4D97-AF65-F5344CB8AC3E}">
        <p14:creationId xmlns:p14="http://schemas.microsoft.com/office/powerpoint/2010/main" val="209370428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BD7E-8C0C-B260-0266-A073D3090F9B}"/>
              </a:ext>
            </a:extLst>
          </p:cNvPr>
          <p:cNvSpPr>
            <a:spLocks noGrp="1"/>
          </p:cNvSpPr>
          <p:nvPr>
            <p:ph type="ctrTitle"/>
          </p:nvPr>
        </p:nvSpPr>
        <p:spPr>
          <a:xfrm>
            <a:off x="380926" y="406090"/>
            <a:ext cx="4152900" cy="4734621"/>
          </a:xfrm>
        </p:spPr>
        <p:txBody>
          <a:bodyPr anchor="t">
            <a:normAutofit/>
          </a:bodyPr>
          <a:lstStyle/>
          <a:p>
            <a:pPr algn="l"/>
            <a:r>
              <a:rPr lang="en-AU" sz="2000" b="0" i="0" dirty="0">
                <a:solidFill>
                  <a:srgbClr val="161616"/>
                </a:solidFill>
                <a:effectLst/>
                <a:latin typeface="Inter"/>
              </a:rPr>
              <a:t>Any alternatives to </a:t>
            </a:r>
            <a:r>
              <a:rPr lang="en-AU" sz="2000" b="0" i="0" dirty="0" err="1">
                <a:solidFill>
                  <a:srgbClr val="161616"/>
                </a:solidFill>
                <a:effectLst/>
                <a:latin typeface="Inter"/>
              </a:rPr>
              <a:t>PlantUML</a:t>
            </a:r>
            <a:r>
              <a:rPr lang="en-AU" sz="2000" b="0" i="0" dirty="0">
                <a:solidFill>
                  <a:srgbClr val="161616"/>
                </a:solidFill>
                <a:effectLst/>
                <a:latin typeface="Inter"/>
              </a:rPr>
              <a:t>? </a:t>
            </a:r>
            <a:br>
              <a:rPr lang="en-AU" sz="2000" b="0" i="0" dirty="0">
                <a:solidFill>
                  <a:srgbClr val="161616"/>
                </a:solidFill>
                <a:effectLst/>
                <a:latin typeface="Inter"/>
              </a:rPr>
            </a:br>
            <a:r>
              <a:rPr lang="en-AU" sz="2000" b="0" i="0" dirty="0">
                <a:solidFill>
                  <a:srgbClr val="161616"/>
                </a:solidFill>
                <a:effectLst/>
                <a:latin typeface="Inter"/>
              </a:rPr>
              <a:t>Have you looked at mermaid?</a:t>
            </a:r>
            <a:br>
              <a:rPr lang="en-AU" sz="2000" b="0" i="0" dirty="0">
                <a:solidFill>
                  <a:srgbClr val="161616"/>
                </a:solidFill>
                <a:effectLst/>
                <a:latin typeface="Inter"/>
              </a:rPr>
            </a:br>
            <a:endParaRPr lang="en-AU" sz="2000" b="0" i="0" dirty="0">
              <a:solidFill>
                <a:srgbClr val="161616"/>
              </a:solidFill>
              <a:effectLst/>
              <a:latin typeface="Inter"/>
            </a:endParaRPr>
          </a:p>
        </p:txBody>
      </p:sp>
      <p:sp>
        <p:nvSpPr>
          <p:cNvPr id="5" name="Title 1">
            <a:extLst>
              <a:ext uri="{FF2B5EF4-FFF2-40B4-BE49-F238E27FC236}">
                <a16:creationId xmlns:a16="http://schemas.microsoft.com/office/drawing/2014/main" id="{F07EDEC2-8860-0074-BDFA-21BBA4960979}"/>
              </a:ext>
            </a:extLst>
          </p:cNvPr>
          <p:cNvSpPr txBox="1">
            <a:spLocks/>
          </p:cNvSpPr>
          <p:nvPr/>
        </p:nvSpPr>
        <p:spPr>
          <a:xfrm>
            <a:off x="6553708" y="406089"/>
            <a:ext cx="4711738" cy="4734621"/>
          </a:xfrm>
          <a:prstGeom prst="rect">
            <a:avLst/>
          </a:prstGeom>
        </p:spPr>
        <p:txBody>
          <a:bodyPr vert="horz" lIns="91440" tIns="45720" rIns="91440" bIns="45720" rtlCol="0" anchor="t">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600" dirty="0">
                <a:latin typeface="Inter"/>
              </a:rPr>
              <a:t>Yep, I’ve used mermaid.  It’s a good option because it seems to be natively supported by more wikis and </a:t>
            </a:r>
            <a:r>
              <a:rPr lang="en-AU" sz="1600" dirty="0" err="1">
                <a:latin typeface="Inter"/>
              </a:rPr>
              <a:t>github</a:t>
            </a:r>
            <a:r>
              <a:rPr lang="en-AU" sz="1600" dirty="0">
                <a:latin typeface="Inter"/>
              </a:rPr>
              <a:t> etc.  </a:t>
            </a:r>
          </a:p>
          <a:p>
            <a:pPr algn="l"/>
            <a:endParaRPr lang="en-AU" sz="1600" dirty="0">
              <a:latin typeface="Inter"/>
            </a:endParaRPr>
          </a:p>
          <a:p>
            <a:pPr algn="l"/>
            <a:r>
              <a:rPr lang="en-AU" sz="1600" dirty="0">
                <a:latin typeface="Inter"/>
              </a:rPr>
              <a:t>The reason I didn’t talk about mermaid much is because it’s a bit limited in functionality compared to </a:t>
            </a:r>
            <a:r>
              <a:rPr lang="en-AU" sz="1600" dirty="0" err="1">
                <a:latin typeface="Inter"/>
              </a:rPr>
              <a:t>PlantUML</a:t>
            </a:r>
            <a:r>
              <a:rPr lang="en-AU" sz="1600" dirty="0">
                <a:latin typeface="Inter"/>
              </a:rPr>
              <a:t>.  Having said that, if it’s supported by your platforms then mermaid is a good option. It’s also relatively straight forward to move from mermaid to </a:t>
            </a:r>
            <a:r>
              <a:rPr lang="en-AU" sz="1600" dirty="0" err="1">
                <a:latin typeface="Inter"/>
              </a:rPr>
              <a:t>PlantUML</a:t>
            </a:r>
            <a:r>
              <a:rPr lang="en-AU" sz="1600" dirty="0">
                <a:latin typeface="Inter"/>
              </a:rPr>
              <a:t> later if you need the extended functionality.</a:t>
            </a:r>
          </a:p>
          <a:p>
            <a:pPr algn="l"/>
            <a:endParaRPr lang="en-AU" sz="1600" dirty="0">
              <a:latin typeface="Inter"/>
            </a:endParaRPr>
          </a:p>
          <a:p>
            <a:pPr algn="l"/>
            <a:r>
              <a:rPr lang="en-AU" sz="1600" dirty="0">
                <a:latin typeface="Inter"/>
              </a:rPr>
              <a:t>From a documentation point of view, a couple of people suggested </a:t>
            </a:r>
            <a:r>
              <a:rPr lang="en-AU" sz="1600" dirty="0" err="1">
                <a:latin typeface="Inter"/>
              </a:rPr>
              <a:t>Asciidoc</a:t>
            </a:r>
            <a:r>
              <a:rPr lang="en-AU" sz="1600" dirty="0">
                <a:latin typeface="Inter"/>
              </a:rPr>
              <a:t> during the Q&amp;A session.  I haven’t looked into this heavily but I think it’s worth a look as well, especially for creating large-scale user documentation.</a:t>
            </a:r>
          </a:p>
          <a:p>
            <a:pPr algn="l"/>
            <a:endParaRPr lang="en-AU" sz="1600" dirty="0">
              <a:latin typeface="Inter"/>
            </a:endParaRPr>
          </a:p>
          <a:p>
            <a:pPr algn="l"/>
            <a:r>
              <a:rPr lang="en-AU" sz="1600" dirty="0">
                <a:latin typeface="Inter"/>
              </a:rPr>
              <a:t>Another project I recently came across is </a:t>
            </a:r>
            <a:r>
              <a:rPr lang="en-AU" sz="1600" dirty="0" err="1">
                <a:latin typeface="Inter"/>
              </a:rPr>
              <a:t>kroki.io</a:t>
            </a:r>
            <a:r>
              <a:rPr lang="en-AU" sz="1600" dirty="0">
                <a:latin typeface="Inter"/>
              </a:rPr>
              <a:t> – it seems to be an amalgamation of a bunch of other text based documentation projects.</a:t>
            </a:r>
          </a:p>
          <a:p>
            <a:pPr algn="l"/>
            <a:endParaRPr lang="en-AU" sz="1600" dirty="0">
              <a:latin typeface="Inter"/>
            </a:endParaRPr>
          </a:p>
        </p:txBody>
      </p:sp>
    </p:spTree>
    <p:extLst>
      <p:ext uri="{BB962C8B-B14F-4D97-AF65-F5344CB8AC3E}">
        <p14:creationId xmlns:p14="http://schemas.microsoft.com/office/powerpoint/2010/main" val="3787728305"/>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BD7E-8C0C-B260-0266-A073D3090F9B}"/>
              </a:ext>
            </a:extLst>
          </p:cNvPr>
          <p:cNvSpPr>
            <a:spLocks noGrp="1"/>
          </p:cNvSpPr>
          <p:nvPr>
            <p:ph type="ctrTitle"/>
          </p:nvPr>
        </p:nvSpPr>
        <p:spPr>
          <a:xfrm>
            <a:off x="380925" y="406090"/>
            <a:ext cx="4596023" cy="4734621"/>
          </a:xfrm>
        </p:spPr>
        <p:txBody>
          <a:bodyPr anchor="t">
            <a:normAutofit/>
          </a:bodyPr>
          <a:lstStyle/>
          <a:p>
            <a:pPr algn="l"/>
            <a:r>
              <a:rPr lang="en-AU" sz="2000" b="0" i="0" dirty="0">
                <a:solidFill>
                  <a:srgbClr val="161616"/>
                </a:solidFill>
                <a:effectLst/>
                <a:latin typeface="Inter"/>
              </a:rPr>
              <a:t>Can you do cloud infrastructure diagram?</a:t>
            </a:r>
            <a:br>
              <a:rPr lang="en-AU" sz="2000" b="0" i="0" dirty="0">
                <a:solidFill>
                  <a:srgbClr val="161616"/>
                </a:solidFill>
                <a:effectLst/>
                <a:latin typeface="Inter"/>
              </a:rPr>
            </a:br>
            <a:br>
              <a:rPr lang="en-AU" sz="2000" b="0" i="0" dirty="0">
                <a:solidFill>
                  <a:srgbClr val="161616"/>
                </a:solidFill>
                <a:effectLst/>
                <a:latin typeface="Inter"/>
              </a:rPr>
            </a:br>
            <a:r>
              <a:rPr lang="en-AU" sz="2000" b="0" i="0" dirty="0">
                <a:solidFill>
                  <a:srgbClr val="161616"/>
                </a:solidFill>
                <a:effectLst/>
                <a:latin typeface="Inter"/>
              </a:rPr>
              <a:t>Also, can you add images (logos)?</a:t>
            </a:r>
            <a:br>
              <a:rPr lang="en-AU" sz="2000" b="0" i="0" dirty="0">
                <a:solidFill>
                  <a:srgbClr val="161616"/>
                </a:solidFill>
                <a:effectLst/>
                <a:latin typeface="Inter"/>
              </a:rPr>
            </a:br>
            <a:endParaRPr lang="en-AU" sz="2000" b="0" i="0" dirty="0">
              <a:solidFill>
                <a:srgbClr val="161616"/>
              </a:solidFill>
              <a:effectLst/>
              <a:latin typeface="Inter"/>
            </a:endParaRPr>
          </a:p>
        </p:txBody>
      </p:sp>
      <p:sp>
        <p:nvSpPr>
          <p:cNvPr id="3" name="Title 1">
            <a:extLst>
              <a:ext uri="{FF2B5EF4-FFF2-40B4-BE49-F238E27FC236}">
                <a16:creationId xmlns:a16="http://schemas.microsoft.com/office/drawing/2014/main" id="{B83FD4D6-0F3B-0927-8E42-FF00C1DC92AE}"/>
              </a:ext>
            </a:extLst>
          </p:cNvPr>
          <p:cNvSpPr txBox="1">
            <a:spLocks/>
          </p:cNvSpPr>
          <p:nvPr/>
        </p:nvSpPr>
        <p:spPr>
          <a:xfrm>
            <a:off x="6278137" y="402372"/>
            <a:ext cx="5765180" cy="473462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600" dirty="0">
                <a:latin typeface="Inter"/>
              </a:rPr>
              <a:t>Absolutely. There are a ton of </a:t>
            </a:r>
            <a:r>
              <a:rPr lang="en-AU" sz="1600" dirty="0" err="1">
                <a:latin typeface="Inter"/>
              </a:rPr>
              <a:t>PlantUML</a:t>
            </a:r>
            <a:r>
              <a:rPr lang="en-AU" sz="1600" dirty="0">
                <a:latin typeface="Inter"/>
              </a:rPr>
              <a:t> libraries for this:</a:t>
            </a:r>
          </a:p>
          <a:p>
            <a:pPr lvl="1"/>
            <a:endParaRPr lang="en-US" sz="1600" dirty="0"/>
          </a:p>
          <a:p>
            <a:pPr algn="l"/>
            <a:r>
              <a:rPr lang="en-US" sz="1600" dirty="0"/>
              <a:t>https://</a:t>
            </a:r>
            <a:r>
              <a:rPr lang="en-US" sz="1600" dirty="0" err="1"/>
              <a:t>github.com</a:t>
            </a:r>
            <a:r>
              <a:rPr lang="en-US" sz="1600" dirty="0"/>
              <a:t>/</a:t>
            </a:r>
            <a:r>
              <a:rPr lang="en-US" sz="1600" dirty="0" err="1"/>
              <a:t>plantuml-stdlib</a:t>
            </a:r>
            <a:r>
              <a:rPr lang="en-US" sz="1600" dirty="0"/>
              <a:t>/Azure-</a:t>
            </a:r>
            <a:r>
              <a:rPr lang="en-US" sz="1600" dirty="0" err="1"/>
              <a:t>PlantUML</a:t>
            </a:r>
            <a:endParaRPr lang="en-US" sz="1600" dirty="0"/>
          </a:p>
          <a:p>
            <a:pPr algn="l"/>
            <a:r>
              <a:rPr lang="en-US" sz="1600" dirty="0"/>
              <a:t>https://</a:t>
            </a:r>
            <a:r>
              <a:rPr lang="en-US" sz="1600" dirty="0" err="1"/>
              <a:t>github.com</a:t>
            </a:r>
            <a:r>
              <a:rPr lang="en-US" sz="1600" dirty="0"/>
              <a:t>/</a:t>
            </a:r>
            <a:r>
              <a:rPr lang="en-US" sz="1600" dirty="0" err="1"/>
              <a:t>awslabs</a:t>
            </a:r>
            <a:r>
              <a:rPr lang="en-US" sz="1600" dirty="0"/>
              <a:t>/</a:t>
            </a:r>
            <a:r>
              <a:rPr lang="en-US" sz="1600" dirty="0" err="1"/>
              <a:t>aws</a:t>
            </a:r>
            <a:r>
              <a:rPr lang="en-US" sz="1600" dirty="0"/>
              <a:t>-icons-for-</a:t>
            </a:r>
            <a:r>
              <a:rPr lang="en-US" sz="1600" dirty="0" err="1"/>
              <a:t>plantuml</a:t>
            </a:r>
            <a:endParaRPr lang="en-US" sz="1600" dirty="0"/>
          </a:p>
          <a:p>
            <a:pPr algn="l"/>
            <a:r>
              <a:rPr lang="en-US" sz="1600" dirty="0"/>
              <a:t>https://</a:t>
            </a:r>
            <a:r>
              <a:rPr lang="en-US" sz="1600" dirty="0" err="1"/>
              <a:t>github.com</a:t>
            </a:r>
            <a:r>
              <a:rPr lang="en-US" sz="1600" dirty="0"/>
              <a:t>/</a:t>
            </a:r>
            <a:r>
              <a:rPr lang="en-US" sz="1600" dirty="0" err="1"/>
              <a:t>dcasati</a:t>
            </a:r>
            <a:r>
              <a:rPr lang="en-US" sz="1600" dirty="0"/>
              <a:t>/</a:t>
            </a:r>
            <a:r>
              <a:rPr lang="en-US" sz="1600" dirty="0" err="1"/>
              <a:t>kubernetes-PlantUML</a:t>
            </a:r>
            <a:endParaRPr lang="en-US" sz="1600" dirty="0"/>
          </a:p>
          <a:p>
            <a:pPr algn="l"/>
            <a:endParaRPr lang="en-US" sz="1600" dirty="0"/>
          </a:p>
          <a:p>
            <a:pPr algn="l"/>
            <a:r>
              <a:rPr lang="en-US" sz="1600" dirty="0"/>
              <a:t>https://</a:t>
            </a:r>
            <a:r>
              <a:rPr lang="en-US" sz="1600" dirty="0" err="1"/>
              <a:t>crashedmind.github.io</a:t>
            </a:r>
            <a:r>
              <a:rPr lang="en-US" sz="1600" dirty="0"/>
              <a:t>/</a:t>
            </a:r>
            <a:r>
              <a:rPr lang="en-US" sz="1600" dirty="0" err="1"/>
              <a:t>PlantUMLHitchhikersGuide</a:t>
            </a:r>
            <a:r>
              <a:rPr lang="en-US" sz="1600" dirty="0"/>
              <a:t>/</a:t>
            </a:r>
            <a:r>
              <a:rPr lang="en-US" sz="1600" dirty="0" err="1"/>
              <a:t>aws</a:t>
            </a:r>
            <a:r>
              <a:rPr lang="en-US" sz="1600" dirty="0"/>
              <a:t>/</a:t>
            </a:r>
            <a:r>
              <a:rPr lang="en-US" sz="1600" dirty="0" err="1"/>
              <a:t>aws.html</a:t>
            </a:r>
            <a:endParaRPr lang="en-US" sz="1600" dirty="0"/>
          </a:p>
          <a:p>
            <a:pPr algn="l"/>
            <a:endParaRPr lang="en-AU" dirty="0"/>
          </a:p>
          <a:p>
            <a:pPr algn="l"/>
            <a:endParaRPr lang="en-AU" sz="2400" dirty="0">
              <a:latin typeface="Inter"/>
            </a:endParaRPr>
          </a:p>
        </p:txBody>
      </p:sp>
    </p:spTree>
    <p:extLst>
      <p:ext uri="{BB962C8B-B14F-4D97-AF65-F5344CB8AC3E}">
        <p14:creationId xmlns:p14="http://schemas.microsoft.com/office/powerpoint/2010/main" val="324204987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7DFC352-46C8-9389-31E8-33E951363827}"/>
              </a:ext>
            </a:extLst>
          </p:cNvPr>
          <p:cNvSpPr txBox="1">
            <a:spLocks/>
          </p:cNvSpPr>
          <p:nvPr/>
        </p:nvSpPr>
        <p:spPr>
          <a:xfrm>
            <a:off x="581085" y="1034545"/>
            <a:ext cx="6586151" cy="434957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solidFill>
                  <a:srgbClr val="C00000"/>
                </a:solidFill>
                <a:latin typeface="Impact" panose="020B0806030902050204" pitchFamily="34" charset="0"/>
              </a:rPr>
              <a:t>D</a:t>
            </a:r>
            <a:r>
              <a:rPr lang="en-US" sz="6600" dirty="0">
                <a:solidFill>
                  <a:schemeClr val="bg1"/>
                </a:solidFill>
                <a:latin typeface="Impact" panose="020B0806030902050204" pitchFamily="34" charset="0"/>
              </a:rPr>
              <a:t>evelopers</a:t>
            </a:r>
          </a:p>
          <a:p>
            <a:r>
              <a:rPr lang="en-US" sz="6600" dirty="0">
                <a:solidFill>
                  <a:srgbClr val="C00000"/>
                </a:solidFill>
                <a:latin typeface="Impact" panose="020B0806030902050204" pitchFamily="34" charset="0"/>
              </a:rPr>
              <a:t>D</a:t>
            </a:r>
            <a:r>
              <a:rPr lang="en-US" sz="6600" dirty="0">
                <a:solidFill>
                  <a:schemeClr val="bg1"/>
                </a:solidFill>
                <a:latin typeface="Impact" panose="020B0806030902050204" pitchFamily="34" charset="0"/>
              </a:rPr>
              <a:t>o</a:t>
            </a:r>
          </a:p>
          <a:p>
            <a:r>
              <a:rPr lang="en-US" sz="6600" dirty="0">
                <a:solidFill>
                  <a:srgbClr val="C00000"/>
                </a:solidFill>
                <a:latin typeface="Impact" panose="020B0806030902050204" pitchFamily="34" charset="0"/>
              </a:rPr>
              <a:t>D</a:t>
            </a:r>
            <a:r>
              <a:rPr lang="en-US" sz="6600" dirty="0">
                <a:solidFill>
                  <a:schemeClr val="bg1"/>
                </a:solidFill>
                <a:latin typeface="Impact" panose="020B0806030902050204" pitchFamily="34" charset="0"/>
              </a:rPr>
              <a:t>ocumentation</a:t>
            </a:r>
          </a:p>
          <a:p>
            <a:endParaRPr lang="en-US" sz="6600" dirty="0">
              <a:solidFill>
                <a:schemeClr val="bg1"/>
              </a:solidFill>
              <a:latin typeface="Impact" panose="020B0806030902050204" pitchFamily="34" charset="0"/>
            </a:endParaRPr>
          </a:p>
          <a:p>
            <a:r>
              <a:rPr lang="en-US" sz="6600" dirty="0">
                <a:solidFill>
                  <a:schemeClr val="bg1"/>
                </a:solidFill>
                <a:latin typeface="Impact" panose="020B0806030902050204" pitchFamily="34" charset="0"/>
              </a:rPr>
              <a:t>ADELAIDE</a:t>
            </a:r>
          </a:p>
        </p:txBody>
      </p:sp>
      <p:sp>
        <p:nvSpPr>
          <p:cNvPr id="11" name="TextBox 10">
            <a:extLst>
              <a:ext uri="{FF2B5EF4-FFF2-40B4-BE49-F238E27FC236}">
                <a16:creationId xmlns:a16="http://schemas.microsoft.com/office/drawing/2014/main" id="{C1A78B82-B9B3-09E8-38D9-C56A02568CDF}"/>
              </a:ext>
            </a:extLst>
          </p:cNvPr>
          <p:cNvSpPr txBox="1"/>
          <p:nvPr/>
        </p:nvSpPr>
        <p:spPr>
          <a:xfrm rot="16200000">
            <a:off x="8769900" y="3275868"/>
            <a:ext cx="6562950" cy="307777"/>
          </a:xfrm>
          <a:prstGeom prst="rect">
            <a:avLst/>
          </a:prstGeom>
          <a:noFill/>
        </p:spPr>
        <p:txBody>
          <a:bodyPr wrap="none" rtlCol="0">
            <a:spAutoFit/>
          </a:bodyPr>
          <a:lstStyle/>
          <a:p>
            <a:r>
              <a:rPr lang="en-AU" sz="1400" dirty="0">
                <a:solidFill>
                  <a:schemeClr val="tx2">
                    <a:lumMod val="90000"/>
                  </a:schemeClr>
                </a:solidFill>
              </a:rPr>
              <a:t>https://</a:t>
            </a:r>
            <a:r>
              <a:rPr lang="en-AU" sz="1400" dirty="0" err="1">
                <a:solidFill>
                  <a:schemeClr val="tx2">
                    <a:lumMod val="90000"/>
                  </a:schemeClr>
                </a:solidFill>
              </a:rPr>
              <a:t>geekandpoke.typepad.com</a:t>
            </a:r>
            <a:r>
              <a:rPr lang="en-AU" sz="1400" dirty="0">
                <a:solidFill>
                  <a:schemeClr val="tx2">
                    <a:lumMod val="90000"/>
                  </a:schemeClr>
                </a:solidFill>
              </a:rPr>
              <a:t>/</a:t>
            </a:r>
            <a:r>
              <a:rPr lang="en-AU" sz="1400" dirty="0" err="1">
                <a:solidFill>
                  <a:schemeClr val="tx2">
                    <a:lumMod val="90000"/>
                  </a:schemeClr>
                </a:solidFill>
              </a:rPr>
              <a:t>geekandpoke</a:t>
            </a:r>
            <a:r>
              <a:rPr lang="en-AU" sz="1400" dirty="0">
                <a:solidFill>
                  <a:schemeClr val="tx2">
                    <a:lumMod val="90000"/>
                  </a:schemeClr>
                </a:solidFill>
              </a:rPr>
              <a:t>/2009/12/we-all-had-our-</a:t>
            </a:r>
            <a:r>
              <a:rPr lang="en-AU" sz="1400" dirty="0" err="1">
                <a:solidFill>
                  <a:schemeClr val="tx2">
                    <a:lumMod val="90000"/>
                  </a:schemeClr>
                </a:solidFill>
              </a:rPr>
              <a:t>dreams.html</a:t>
            </a:r>
            <a:endParaRPr lang="en-AU" sz="1400" dirty="0">
              <a:solidFill>
                <a:schemeClr val="tx2">
                  <a:lumMod val="90000"/>
                </a:schemeClr>
              </a:solidFill>
            </a:endParaRPr>
          </a:p>
        </p:txBody>
      </p:sp>
      <p:pic>
        <p:nvPicPr>
          <p:cNvPr id="2" name="Picture 5">
            <a:extLst>
              <a:ext uri="{FF2B5EF4-FFF2-40B4-BE49-F238E27FC236}">
                <a16:creationId xmlns:a16="http://schemas.microsoft.com/office/drawing/2014/main" id="{D3458314-9F3C-3F37-0FDD-DE5882FB30AD}"/>
              </a:ext>
            </a:extLst>
          </p:cNvPr>
          <p:cNvPicPr>
            <a:picLocks noChangeAspect="1"/>
          </p:cNvPicPr>
          <p:nvPr/>
        </p:nvPicPr>
        <p:blipFill rotWithShape="1">
          <a:blip r:embed="rId3"/>
          <a:srcRect l="-65832" t="-9202" b="-22733"/>
          <a:stretch/>
        </p:blipFill>
        <p:spPr>
          <a:xfrm>
            <a:off x="2436987" y="10"/>
            <a:ext cx="9755014" cy="6857990"/>
          </a:xfrm>
          <a:custGeom>
            <a:avLst/>
            <a:gdLst/>
            <a:ahLst/>
            <a:cxnLst/>
            <a:rect l="l" t="t" r="r" b="b"/>
            <a:pathLst>
              <a:path w="9755014" h="6858000">
                <a:moveTo>
                  <a:pt x="3516793" y="0"/>
                </a:moveTo>
                <a:lnTo>
                  <a:pt x="9755014" y="0"/>
                </a:lnTo>
                <a:lnTo>
                  <a:pt x="9755014" y="6858000"/>
                </a:lnTo>
                <a:lnTo>
                  <a:pt x="0" y="6858000"/>
                </a:lnTo>
                <a:lnTo>
                  <a:pt x="112947" y="6800152"/>
                </a:lnTo>
                <a:cubicBezTo>
                  <a:pt x="2182349" y="5675986"/>
                  <a:pt x="3587167" y="3483472"/>
                  <a:pt x="3587167" y="962844"/>
                </a:cubicBezTo>
                <a:cubicBezTo>
                  <a:pt x="3587167" y="733696"/>
                  <a:pt x="3575557" y="507260"/>
                  <a:pt x="3552893" y="284091"/>
                </a:cubicBezTo>
                <a:close/>
              </a:path>
            </a:pathLst>
          </a:custGeom>
        </p:spPr>
      </p:pic>
    </p:spTree>
    <p:extLst>
      <p:ext uri="{BB962C8B-B14F-4D97-AF65-F5344CB8AC3E}">
        <p14:creationId xmlns:p14="http://schemas.microsoft.com/office/powerpoint/2010/main" val="290658689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7344458" y="210041"/>
            <a:ext cx="4399106" cy="1325563"/>
          </a:xfrm>
        </p:spPr>
        <p:txBody>
          <a:bodyPr>
            <a:normAutofit/>
          </a:bodyPr>
          <a:lstStyle/>
          <a:p>
            <a:r>
              <a:rPr lang="en-US" dirty="0">
                <a:solidFill>
                  <a:schemeClr val="bg1"/>
                </a:solidFill>
              </a:rPr>
              <a:t>About Me</a:t>
            </a:r>
          </a:p>
        </p:txBody>
      </p:sp>
      <p:sp>
        <p:nvSpPr>
          <p:cNvPr id="4" name="Content Placeholder 3">
            <a:extLst>
              <a:ext uri="{FF2B5EF4-FFF2-40B4-BE49-F238E27FC236}">
                <a16:creationId xmlns:a16="http://schemas.microsoft.com/office/drawing/2014/main" id="{2A4BB32D-8432-33CD-2850-647CD90DF166}"/>
              </a:ext>
            </a:extLst>
          </p:cNvPr>
          <p:cNvSpPr>
            <a:spLocks noGrp="1"/>
          </p:cNvSpPr>
          <p:nvPr>
            <p:ph idx="1"/>
          </p:nvPr>
        </p:nvSpPr>
        <p:spPr>
          <a:xfrm>
            <a:off x="7350016" y="1685734"/>
            <a:ext cx="4654180" cy="2895917"/>
          </a:xfrm>
        </p:spPr>
        <p:txBody>
          <a:bodyPr anchor="t">
            <a:normAutofit/>
          </a:bodyPr>
          <a:lstStyle/>
          <a:p>
            <a:pPr marL="0" indent="0">
              <a:buNone/>
            </a:pPr>
            <a:r>
              <a:rPr lang="en-US" sz="1800" dirty="0">
                <a:solidFill>
                  <a:schemeClr val="bg1"/>
                </a:solidFill>
              </a:rPr>
              <a:t>Currently</a:t>
            </a:r>
          </a:p>
          <a:p>
            <a:r>
              <a:rPr lang="en-US" sz="1800" dirty="0">
                <a:solidFill>
                  <a:schemeClr val="bg1"/>
                </a:solidFill>
              </a:rPr>
              <a:t>Practice Director</a:t>
            </a:r>
          </a:p>
          <a:p>
            <a:r>
              <a:rPr lang="en-US" sz="1800" dirty="0">
                <a:solidFill>
                  <a:schemeClr val="bg1"/>
                </a:solidFill>
              </a:rPr>
              <a:t>Principal Consultant</a:t>
            </a:r>
          </a:p>
          <a:p>
            <a:r>
              <a:rPr lang="en-US" sz="1800" dirty="0">
                <a:solidFill>
                  <a:schemeClr val="bg1"/>
                </a:solidFill>
              </a:rPr>
              <a:t>CTO</a:t>
            </a:r>
          </a:p>
          <a:p>
            <a:pPr marL="0" indent="0">
              <a:buNone/>
            </a:pPr>
            <a:endParaRPr lang="en-US" sz="1800" dirty="0">
              <a:solidFill>
                <a:schemeClr val="bg1"/>
              </a:solidFill>
            </a:endParaRPr>
          </a:p>
          <a:p>
            <a:pPr marL="0" indent="0">
              <a:buNone/>
            </a:pPr>
            <a:r>
              <a:rPr lang="en-US" sz="1800" dirty="0">
                <a:solidFill>
                  <a:schemeClr val="bg1"/>
                </a:solidFill>
              </a:rPr>
              <a:t>Previously</a:t>
            </a:r>
          </a:p>
          <a:p>
            <a:r>
              <a:rPr lang="en-US" sz="1800" dirty="0">
                <a:solidFill>
                  <a:schemeClr val="bg1"/>
                </a:solidFill>
              </a:rPr>
              <a:t>Various Enterprise, Startup, and Freelance</a:t>
            </a:r>
          </a:p>
        </p:txBody>
      </p:sp>
      <p:pic>
        <p:nvPicPr>
          <p:cNvPr id="2056" name="Picture 8">
            <a:extLst>
              <a:ext uri="{FF2B5EF4-FFF2-40B4-BE49-F238E27FC236}">
                <a16:creationId xmlns:a16="http://schemas.microsoft.com/office/drawing/2014/main" id="{BCA37939-66F1-C63D-D357-4FF73DEE3CE3}"/>
              </a:ext>
            </a:extLst>
          </p:cNvPr>
          <p:cNvPicPr>
            <a:picLocks noChangeAspect="1" noChangeArrowheads="1"/>
          </p:cNvPicPr>
          <p:nvPr/>
        </p:nvPicPr>
        <p:blipFill>
          <a:blip r:embed="rId3"/>
          <a:srcRect/>
          <a:stretch/>
        </p:blipFill>
        <p:spPr bwMode="auto">
          <a:xfrm>
            <a:off x="1661578" y="2268627"/>
            <a:ext cx="2181981" cy="100438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1875EA0-D962-821D-DA6B-96C0B948D64B}"/>
              </a:ext>
            </a:extLst>
          </p:cNvPr>
          <p:cNvPicPr>
            <a:picLocks noChangeAspect="1" noChangeArrowheads="1"/>
          </p:cNvPicPr>
          <p:nvPr/>
        </p:nvPicPr>
        <p:blipFill>
          <a:blip r:embed="rId4"/>
          <a:srcRect/>
          <a:stretch/>
        </p:blipFill>
        <p:spPr bwMode="auto">
          <a:xfrm>
            <a:off x="1116272" y="1182544"/>
            <a:ext cx="3272594" cy="70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37380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2311147" y="365760"/>
            <a:ext cx="7569706" cy="1288238"/>
          </a:xfrm>
        </p:spPr>
        <p:txBody>
          <a:bodyPr anchor="ctr">
            <a:normAutofit/>
          </a:bodyPr>
          <a:lstStyle/>
          <a:p>
            <a:pPr algn="ctr"/>
            <a:r>
              <a:rPr lang="en-US" dirty="0">
                <a:solidFill>
                  <a:schemeClr val="bg1"/>
                </a:solidFill>
              </a:rPr>
              <a:t>Why </a:t>
            </a:r>
            <a:r>
              <a:rPr lang="en-US" strike="sngStrike" dirty="0">
                <a:solidFill>
                  <a:schemeClr val="bg1"/>
                </a:solidFill>
              </a:rPr>
              <a:t>do we</a:t>
            </a:r>
            <a:r>
              <a:rPr lang="en-US" dirty="0">
                <a:solidFill>
                  <a:schemeClr val="bg1"/>
                </a:solidFill>
              </a:rPr>
              <a:t> document things?</a:t>
            </a:r>
          </a:p>
        </p:txBody>
      </p:sp>
      <p:sp>
        <p:nvSpPr>
          <p:cNvPr id="4" name="Content Placeholder 3">
            <a:extLst>
              <a:ext uri="{FF2B5EF4-FFF2-40B4-BE49-F238E27FC236}">
                <a16:creationId xmlns:a16="http://schemas.microsoft.com/office/drawing/2014/main" id="{04EA636C-205B-A329-EF40-C0279D9A5B18}"/>
              </a:ext>
            </a:extLst>
          </p:cNvPr>
          <p:cNvSpPr>
            <a:spLocks noGrp="1"/>
          </p:cNvSpPr>
          <p:nvPr>
            <p:ph idx="1"/>
          </p:nvPr>
        </p:nvSpPr>
        <p:spPr>
          <a:xfrm>
            <a:off x="2165569" y="1956816"/>
            <a:ext cx="7860863" cy="4024884"/>
          </a:xfrm>
        </p:spPr>
        <p:txBody>
          <a:bodyPr anchor="t">
            <a:normAutofit/>
          </a:bodyPr>
          <a:lstStyle/>
          <a:p>
            <a:r>
              <a:rPr lang="en-US" sz="2400" dirty="0">
                <a:solidFill>
                  <a:schemeClr val="bg1"/>
                </a:solidFill>
              </a:rPr>
              <a:t>Communicate complex systems easier</a:t>
            </a:r>
          </a:p>
          <a:p>
            <a:r>
              <a:rPr lang="en-US" sz="2400" dirty="0">
                <a:solidFill>
                  <a:schemeClr val="bg1"/>
                </a:solidFill>
              </a:rPr>
              <a:t>Reduce cognitive load</a:t>
            </a:r>
          </a:p>
          <a:p>
            <a:r>
              <a:rPr lang="en-US" sz="2400" dirty="0">
                <a:solidFill>
                  <a:schemeClr val="bg1"/>
                </a:solidFill>
              </a:rPr>
              <a:t>Team member on-boarding</a:t>
            </a:r>
          </a:p>
          <a:p>
            <a:r>
              <a:rPr lang="en-US" sz="2400" dirty="0">
                <a:solidFill>
                  <a:schemeClr val="bg1"/>
                </a:solidFill>
              </a:rPr>
              <a:t>Software and </a:t>
            </a:r>
            <a:r>
              <a:rPr lang="en-US" sz="2400" i="1" dirty="0">
                <a:solidFill>
                  <a:schemeClr val="bg1"/>
                </a:solidFill>
              </a:rPr>
              <a:t>Solution Architecture</a:t>
            </a:r>
          </a:p>
          <a:p>
            <a:r>
              <a:rPr lang="en-US" sz="2400" dirty="0">
                <a:solidFill>
                  <a:schemeClr val="bg1"/>
                </a:solidFill>
              </a:rPr>
              <a:t>Architectural </a:t>
            </a:r>
            <a:r>
              <a:rPr lang="en-US" sz="2400" i="1" dirty="0">
                <a:solidFill>
                  <a:schemeClr val="bg1"/>
                </a:solidFill>
              </a:rPr>
              <a:t>Guidelines and Principles</a:t>
            </a:r>
          </a:p>
          <a:p>
            <a:r>
              <a:rPr lang="en-US" sz="2400" dirty="0">
                <a:solidFill>
                  <a:schemeClr val="bg1"/>
                </a:solidFill>
              </a:rPr>
              <a:t>Decisions and rationale</a:t>
            </a:r>
          </a:p>
          <a:p>
            <a:r>
              <a:rPr lang="en-US" sz="2400" dirty="0">
                <a:solidFill>
                  <a:schemeClr val="bg1"/>
                </a:solidFill>
              </a:rPr>
              <a:t>Disaster recovery</a:t>
            </a:r>
          </a:p>
          <a:p>
            <a:r>
              <a:rPr lang="en-US" sz="2400" dirty="0">
                <a:solidFill>
                  <a:schemeClr val="bg1"/>
                </a:solidFill>
              </a:rPr>
              <a:t>Future you will forget what the heck you did this week!</a:t>
            </a:r>
          </a:p>
        </p:txBody>
      </p:sp>
      <p:sp>
        <p:nvSpPr>
          <p:cNvPr id="3" name="Title 1">
            <a:extLst>
              <a:ext uri="{FF2B5EF4-FFF2-40B4-BE49-F238E27FC236}">
                <a16:creationId xmlns:a16="http://schemas.microsoft.com/office/drawing/2014/main" id="{B89DBA5E-8571-A12D-455E-6269B0982BCC}"/>
              </a:ext>
            </a:extLst>
          </p:cNvPr>
          <p:cNvSpPr txBox="1">
            <a:spLocks/>
          </p:cNvSpPr>
          <p:nvPr/>
        </p:nvSpPr>
        <p:spPr>
          <a:xfrm rot="21104295">
            <a:off x="3495110" y="22495"/>
            <a:ext cx="2667798" cy="967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should we</a:t>
            </a:r>
          </a:p>
        </p:txBody>
      </p:sp>
    </p:spTree>
    <p:extLst>
      <p:ext uri="{BB962C8B-B14F-4D97-AF65-F5344CB8AC3E}">
        <p14:creationId xmlns:p14="http://schemas.microsoft.com/office/powerpoint/2010/main" val="181085338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838200" y="365126"/>
            <a:ext cx="8305800" cy="749996"/>
          </a:xfrm>
        </p:spPr>
        <p:txBody>
          <a:bodyPr anchor="b">
            <a:normAutofit/>
          </a:bodyPr>
          <a:lstStyle/>
          <a:p>
            <a:r>
              <a:rPr lang="en-US" dirty="0">
                <a:solidFill>
                  <a:schemeClr val="bg1"/>
                </a:solidFill>
              </a:rPr>
              <a:t>So, then why </a:t>
            </a:r>
            <a:r>
              <a:rPr lang="en-US" b="1" i="1" dirty="0">
                <a:solidFill>
                  <a:schemeClr val="bg1"/>
                </a:solidFill>
              </a:rPr>
              <a:t>aren’t </a:t>
            </a:r>
            <a:r>
              <a:rPr lang="en-US" dirty="0">
                <a:solidFill>
                  <a:schemeClr val="bg1"/>
                </a:solidFill>
              </a:rPr>
              <a:t>we doing this?</a:t>
            </a:r>
          </a:p>
        </p:txBody>
      </p:sp>
      <p:sp>
        <p:nvSpPr>
          <p:cNvPr id="4" name="Content Placeholder 3">
            <a:extLst>
              <a:ext uri="{FF2B5EF4-FFF2-40B4-BE49-F238E27FC236}">
                <a16:creationId xmlns:a16="http://schemas.microsoft.com/office/drawing/2014/main" id="{04EA636C-205B-A329-EF40-C0279D9A5B18}"/>
              </a:ext>
            </a:extLst>
          </p:cNvPr>
          <p:cNvSpPr>
            <a:spLocks noGrp="1"/>
          </p:cNvSpPr>
          <p:nvPr>
            <p:ph idx="1"/>
          </p:nvPr>
        </p:nvSpPr>
        <p:spPr>
          <a:xfrm>
            <a:off x="838197" y="1956390"/>
            <a:ext cx="8183139" cy="3907465"/>
          </a:xfrm>
        </p:spPr>
        <p:txBody>
          <a:bodyPr anchor="t">
            <a:normAutofit/>
          </a:bodyPr>
          <a:lstStyle/>
          <a:p>
            <a:r>
              <a:rPr lang="en-US" sz="2400" dirty="0">
                <a:solidFill>
                  <a:schemeClr val="bg1"/>
                </a:solidFill>
              </a:rPr>
              <a:t>Documentation is boring</a:t>
            </a:r>
          </a:p>
          <a:p>
            <a:r>
              <a:rPr lang="en-US" sz="2400" dirty="0">
                <a:solidFill>
                  <a:schemeClr val="bg1"/>
                </a:solidFill>
              </a:rPr>
              <a:t>Documentation gets out of date and must be maintained</a:t>
            </a:r>
          </a:p>
          <a:p>
            <a:r>
              <a:rPr lang="en-US" sz="2400" dirty="0">
                <a:solidFill>
                  <a:schemeClr val="bg1"/>
                </a:solidFill>
              </a:rPr>
              <a:t>It breaks the flow of software development</a:t>
            </a:r>
          </a:p>
          <a:p>
            <a:r>
              <a:rPr lang="en-US" sz="2400" dirty="0">
                <a:solidFill>
                  <a:schemeClr val="bg1"/>
                </a:solidFill>
              </a:rPr>
              <a:t>Often requires special tooling, or licenses</a:t>
            </a:r>
          </a:p>
          <a:p>
            <a:r>
              <a:rPr lang="en-US" sz="2400" dirty="0">
                <a:solidFill>
                  <a:schemeClr val="bg1"/>
                </a:solidFill>
              </a:rPr>
              <a:t>Diagramming tools are often hard to version control</a:t>
            </a:r>
          </a:p>
          <a:p>
            <a:r>
              <a:rPr lang="en-US" sz="2400" dirty="0">
                <a:solidFill>
                  <a:schemeClr val="bg1"/>
                </a:solidFill>
              </a:rPr>
              <a:t>Perfect is the enemy of done</a:t>
            </a:r>
          </a:p>
        </p:txBody>
      </p:sp>
    </p:spTree>
    <p:extLst>
      <p:ext uri="{BB962C8B-B14F-4D97-AF65-F5344CB8AC3E}">
        <p14:creationId xmlns:p14="http://schemas.microsoft.com/office/powerpoint/2010/main" val="119155246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AB55-A848-7F6E-21A1-B85161EE7EED}"/>
              </a:ext>
            </a:extLst>
          </p:cNvPr>
          <p:cNvSpPr>
            <a:spLocks noGrp="1"/>
          </p:cNvSpPr>
          <p:nvPr>
            <p:ph type="title"/>
          </p:nvPr>
        </p:nvSpPr>
        <p:spPr>
          <a:xfrm>
            <a:off x="838200" y="365126"/>
            <a:ext cx="7757694" cy="1288238"/>
          </a:xfrm>
        </p:spPr>
        <p:txBody>
          <a:bodyPr anchor="b">
            <a:normAutofit/>
          </a:bodyPr>
          <a:lstStyle/>
          <a:p>
            <a:r>
              <a:rPr lang="en-US">
                <a:solidFill>
                  <a:schemeClr val="bg1"/>
                </a:solidFill>
              </a:rPr>
              <a:t>Traditional approach</a:t>
            </a:r>
            <a:endParaRPr lang="en-US" dirty="0">
              <a:solidFill>
                <a:schemeClr val="bg1"/>
              </a:solidFill>
            </a:endParaRPr>
          </a:p>
        </p:txBody>
      </p:sp>
      <p:sp>
        <p:nvSpPr>
          <p:cNvPr id="4" name="Content Placeholder 3">
            <a:extLst>
              <a:ext uri="{FF2B5EF4-FFF2-40B4-BE49-F238E27FC236}">
                <a16:creationId xmlns:a16="http://schemas.microsoft.com/office/drawing/2014/main" id="{04EA636C-205B-A329-EF40-C0279D9A5B18}"/>
              </a:ext>
            </a:extLst>
          </p:cNvPr>
          <p:cNvSpPr>
            <a:spLocks noGrp="1"/>
          </p:cNvSpPr>
          <p:nvPr>
            <p:ph idx="1"/>
          </p:nvPr>
        </p:nvSpPr>
        <p:spPr>
          <a:xfrm>
            <a:off x="838198" y="1956390"/>
            <a:ext cx="7322290" cy="3907465"/>
          </a:xfrm>
        </p:spPr>
        <p:txBody>
          <a:bodyPr anchor="t">
            <a:normAutofit/>
          </a:bodyPr>
          <a:lstStyle/>
          <a:p>
            <a:r>
              <a:rPr lang="en-US" sz="2400" dirty="0">
                <a:solidFill>
                  <a:schemeClr val="bg1"/>
                </a:solidFill>
              </a:rPr>
              <a:t>Wikis, Confluence</a:t>
            </a:r>
          </a:p>
          <a:p>
            <a:r>
              <a:rPr lang="en-US" sz="2400" dirty="0">
                <a:solidFill>
                  <a:schemeClr val="bg1"/>
                </a:solidFill>
              </a:rPr>
              <a:t>Word Documents</a:t>
            </a:r>
          </a:p>
          <a:p>
            <a:r>
              <a:rPr lang="en-AU" sz="2400" dirty="0">
                <a:solidFill>
                  <a:schemeClr val="bg1"/>
                </a:solidFill>
              </a:rPr>
              <a:t>Specialised</a:t>
            </a:r>
            <a:r>
              <a:rPr lang="en-US" sz="2400" dirty="0">
                <a:solidFill>
                  <a:schemeClr val="bg1"/>
                </a:solidFill>
              </a:rPr>
              <a:t> tools</a:t>
            </a:r>
          </a:p>
          <a:p>
            <a:endParaRPr lang="en-US" sz="2400" dirty="0">
              <a:solidFill>
                <a:schemeClr val="bg1"/>
              </a:solidFill>
            </a:endParaRPr>
          </a:p>
          <a:p>
            <a:r>
              <a:rPr lang="en-US" sz="2400" dirty="0">
                <a:solidFill>
                  <a:schemeClr val="bg1"/>
                </a:solidFill>
              </a:rPr>
              <a:t>Visio</a:t>
            </a:r>
          </a:p>
          <a:p>
            <a:r>
              <a:rPr lang="en-US" sz="2400" dirty="0" err="1">
                <a:solidFill>
                  <a:schemeClr val="bg1"/>
                </a:solidFill>
              </a:rPr>
              <a:t>Draw.io</a:t>
            </a:r>
            <a:endParaRPr lang="en-US" sz="2400" dirty="0">
              <a:solidFill>
                <a:schemeClr val="bg1"/>
              </a:solidFill>
            </a:endParaRPr>
          </a:p>
          <a:p>
            <a:r>
              <a:rPr lang="en-US" sz="2400" dirty="0">
                <a:solidFill>
                  <a:schemeClr val="bg1"/>
                </a:solidFill>
              </a:rPr>
              <a:t>Paint</a:t>
            </a:r>
          </a:p>
          <a:p>
            <a:r>
              <a:rPr lang="en-US" sz="2400" dirty="0">
                <a:solidFill>
                  <a:schemeClr val="bg1"/>
                </a:solidFill>
              </a:rPr>
              <a:t>Illustration Tools</a:t>
            </a:r>
          </a:p>
          <a:p>
            <a:endParaRPr lang="en-US" sz="2400" dirty="0">
              <a:solidFill>
                <a:schemeClr val="bg1"/>
              </a:solidFill>
            </a:endParaRPr>
          </a:p>
          <a:p>
            <a:endParaRPr lang="en-US" sz="2400" dirty="0">
              <a:solidFill>
                <a:schemeClr val="bg1"/>
              </a:solidFill>
            </a:endParaRPr>
          </a:p>
        </p:txBody>
      </p:sp>
      <p:pic>
        <p:nvPicPr>
          <p:cNvPr id="1028" name="Picture 4">
            <a:extLst>
              <a:ext uri="{FF2B5EF4-FFF2-40B4-BE49-F238E27FC236}">
                <a16:creationId xmlns:a16="http://schemas.microsoft.com/office/drawing/2014/main" id="{59503B7E-01F8-C6CF-16E0-9DDD9275E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8743">
            <a:off x="6026167" y="-92036"/>
            <a:ext cx="3709852" cy="278238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030" name="Picture 6" descr="Recover an earlier version of a Word file - Microsoft Support">
            <a:extLst>
              <a:ext uri="{FF2B5EF4-FFF2-40B4-BE49-F238E27FC236}">
                <a16:creationId xmlns:a16="http://schemas.microsoft.com/office/drawing/2014/main" id="{F4022DCE-076A-0C63-EFFD-58C5AE835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05344">
            <a:off x="7929335" y="1869807"/>
            <a:ext cx="3160849" cy="186541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032" name="Picture 8" descr="Creating Interactive Diagrams with Visio's Layers | Microsoft Office  Reference Guide | InformIT">
            <a:extLst>
              <a:ext uri="{FF2B5EF4-FFF2-40B4-BE49-F238E27FC236}">
                <a16:creationId xmlns:a16="http://schemas.microsoft.com/office/drawing/2014/main" id="{F511D86F-29FE-A7E7-258A-87F427DF4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02118">
            <a:off x="5377589" y="2989718"/>
            <a:ext cx="4132171" cy="321871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034" name="Picture 10" descr="Two Free Ways to Open PDF in Paint">
            <a:extLst>
              <a:ext uri="{FF2B5EF4-FFF2-40B4-BE49-F238E27FC236}">
                <a16:creationId xmlns:a16="http://schemas.microsoft.com/office/drawing/2014/main" id="{F7A5202A-9049-C35B-91F8-272957016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53043">
            <a:off x="7864632" y="4283457"/>
            <a:ext cx="3574771" cy="254247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34395"/>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5473</TotalTime>
  <Words>1857</Words>
  <Application>Microsoft Macintosh PowerPoint</Application>
  <PresentationFormat>Panorámica</PresentationFormat>
  <Paragraphs>290</Paragraphs>
  <Slides>44</Slides>
  <Notes>30</Notes>
  <HiddenSlides>7</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44</vt:i4>
      </vt:variant>
    </vt:vector>
  </HeadingPairs>
  <TitlesOfParts>
    <vt:vector size="56" baseType="lpstr">
      <vt:lpstr>Aptos</vt:lpstr>
      <vt:lpstr>Aptos Display</vt:lpstr>
      <vt:lpstr>Arial</vt:lpstr>
      <vt:lpstr>Calibri</vt:lpstr>
      <vt:lpstr>Calibri Light</vt:lpstr>
      <vt:lpstr>Impact</vt:lpstr>
      <vt:lpstr>Inter</vt:lpstr>
      <vt:lpstr>LinLibertine</vt:lpstr>
      <vt:lpstr>Segoe UI Bold</vt:lpstr>
      <vt:lpstr>Segoe UI Semibold</vt:lpstr>
      <vt:lpstr>Celestial</vt:lpstr>
      <vt:lpstr>Tema de Office</vt:lpstr>
      <vt:lpstr>Presentación de PowerPoint</vt:lpstr>
      <vt:lpstr>Presentación de PowerPoint</vt:lpstr>
      <vt:lpstr>Presentación de PowerPoint</vt:lpstr>
      <vt:lpstr>Documentation for Developers</vt:lpstr>
      <vt:lpstr>Presentación de PowerPoint</vt:lpstr>
      <vt:lpstr>About Me</vt:lpstr>
      <vt:lpstr>Why do we document things?</vt:lpstr>
      <vt:lpstr>So, then why aren’t we doing this?</vt:lpstr>
      <vt:lpstr>Traditional approach</vt:lpstr>
      <vt:lpstr>A possible solution?</vt:lpstr>
      <vt:lpstr>Pros</vt:lpstr>
      <vt:lpstr>A consulting story</vt:lpstr>
      <vt:lpstr>Markdown README</vt:lpstr>
      <vt:lpstr>Markdown README</vt:lpstr>
      <vt:lpstr>Tracking Decisions</vt:lpstr>
      <vt:lpstr>Tracking Decisions</vt:lpstr>
      <vt:lpstr>Tracking Decisions</vt:lpstr>
      <vt:lpstr>Tracking Decisions</vt:lpstr>
      <vt:lpstr>Architectural Guidance</vt:lpstr>
      <vt:lpstr>Architectural Principles</vt:lpstr>
      <vt:lpstr>Diagramming - PlantUML</vt:lpstr>
      <vt:lpstr>Diagramming - Excalidraw</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C4 Model</vt:lpstr>
      <vt:lpstr>Presentación de PowerPoint</vt:lpstr>
      <vt:lpstr>Presentación de PowerPoint</vt:lpstr>
      <vt:lpstr>Presentación de PowerPoint</vt:lpstr>
      <vt:lpstr>Presentación de PowerPoint</vt:lpstr>
      <vt:lpstr>Bringing it all together</vt:lpstr>
      <vt:lpstr>Mkdocs</vt:lpstr>
      <vt:lpstr>Demo</vt:lpstr>
      <vt:lpstr>Structurizr</vt:lpstr>
      <vt:lpstr>How do you encourage developers to document their code inline? So that code doco can be rendered in the build pipeline.</vt:lpstr>
      <vt:lpstr>Can you recommend a good starting template for an Architectural Guidance doc?</vt:lpstr>
      <vt:lpstr>Any alternatives to PlantUML?  Have you looked at mermaid? </vt:lpstr>
      <vt:lpstr>Can you do cloud infrastructure diagram?  Also, can you add images (logos)?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Sponsors</dc:title>
  <dc:creator>Shaw Innes</dc:creator>
  <cp:lastModifiedBy>Shaw Innes</cp:lastModifiedBy>
  <cp:revision>62</cp:revision>
  <dcterms:created xsi:type="dcterms:W3CDTF">2022-11-30T10:47:00Z</dcterms:created>
  <dcterms:modified xsi:type="dcterms:W3CDTF">2023-11-14T10:54:55Z</dcterms:modified>
</cp:coreProperties>
</file>